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85" r:id="rId3"/>
    <p:sldId id="288" r:id="rId4"/>
    <p:sldId id="289" r:id="rId5"/>
    <p:sldId id="261" r:id="rId6"/>
    <p:sldId id="290" r:id="rId7"/>
    <p:sldId id="291" r:id="rId8"/>
    <p:sldId id="287" r:id="rId9"/>
    <p:sldId id="292" r:id="rId10"/>
    <p:sldId id="277" r:id="rId11"/>
    <p:sldId id="293" r:id="rId12"/>
    <p:sldId id="266" r:id="rId13"/>
    <p:sldId id="267" r:id="rId14"/>
    <p:sldId id="273" r:id="rId15"/>
    <p:sldId id="294" r:id="rId16"/>
    <p:sldId id="270" r:id="rId17"/>
    <p:sldId id="271" r:id="rId18"/>
    <p:sldId id="272" r:id="rId19"/>
    <p:sldId id="295" r:id="rId20"/>
    <p:sldId id="296" r:id="rId21"/>
    <p:sldId id="297" r:id="rId22"/>
    <p:sldId id="298" r:id="rId23"/>
    <p:sldId id="299" r:id="rId24"/>
    <p:sldId id="283" r:id="rId25"/>
    <p:sldId id="300" r:id="rId26"/>
    <p:sldId id="301" r:id="rId27"/>
    <p:sldId id="302" r:id="rId28"/>
    <p:sldId id="303" r:id="rId29"/>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65" autoAdjust="0"/>
    <p:restoredTop sz="90458" autoAdjust="0"/>
  </p:normalViewPr>
  <p:slideViewPr>
    <p:cSldViewPr snapToGrid="0">
      <p:cViewPr varScale="1">
        <p:scale>
          <a:sx n="111" d="100"/>
          <a:sy n="111" d="100"/>
        </p:scale>
        <p:origin x="304" y="5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10F1E5-1DA3-455D-BB76-C0AA306F4930}" type="datetimeFigureOut">
              <a:rPr lang="pt-PT" smtClean="0"/>
              <a:t>18/10/2023</a:t>
            </a:fld>
            <a:endParaRPr lang="pt-P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pt-P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368E7E-FDA8-4ACB-9568-C2C357A7E280}" type="slidenum">
              <a:rPr lang="pt-PT" smtClean="0"/>
              <a:t>‹#›</a:t>
            </a:fld>
            <a:endParaRPr lang="pt-PT"/>
          </a:p>
        </p:txBody>
      </p:sp>
    </p:spTree>
    <p:extLst>
      <p:ext uri="{BB962C8B-B14F-4D97-AF65-F5344CB8AC3E}">
        <p14:creationId xmlns:p14="http://schemas.microsoft.com/office/powerpoint/2010/main" val="3899560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4C031A-CEF2-9574-6551-63CD46D51154}"/>
              </a:ext>
            </a:extLst>
          </p:cNvPr>
          <p:cNvSpPr>
            <a:spLocks noGrp="1"/>
          </p:cNvSpPr>
          <p:nvPr>
            <p:ph type="ctrTitle"/>
          </p:nvPr>
        </p:nvSpPr>
        <p:spPr>
          <a:xfrm>
            <a:off x="1524000" y="1122363"/>
            <a:ext cx="9144000" cy="2387600"/>
          </a:xfrm>
        </p:spPr>
        <p:txBody>
          <a:bodyPr anchor="b"/>
          <a:lstStyle>
            <a:lvl1pPr algn="ctr">
              <a:defRPr sz="6000"/>
            </a:lvl1pPr>
          </a:lstStyle>
          <a:p>
            <a:r>
              <a:rPr lang="pt-PT"/>
              <a:t>Clique para editar o estilo de título do Modelo Global</a:t>
            </a:r>
          </a:p>
        </p:txBody>
      </p:sp>
      <p:sp>
        <p:nvSpPr>
          <p:cNvPr id="3" name="Subtítulo 2">
            <a:extLst>
              <a:ext uri="{FF2B5EF4-FFF2-40B4-BE49-F238E27FC236}">
                <a16:creationId xmlns:a16="http://schemas.microsoft.com/office/drawing/2014/main" id="{6E57E719-0C3C-CAC8-3070-A9FDF52716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de subtítulo do Modelo Global</a:t>
            </a:r>
          </a:p>
        </p:txBody>
      </p:sp>
      <p:sp>
        <p:nvSpPr>
          <p:cNvPr id="4" name="Marcador de Posição da Data 3">
            <a:extLst>
              <a:ext uri="{FF2B5EF4-FFF2-40B4-BE49-F238E27FC236}">
                <a16:creationId xmlns:a16="http://schemas.microsoft.com/office/drawing/2014/main" id="{595F9163-3681-E051-163E-7C6C51A13D01}"/>
              </a:ext>
            </a:extLst>
          </p:cNvPr>
          <p:cNvSpPr>
            <a:spLocks noGrp="1"/>
          </p:cNvSpPr>
          <p:nvPr>
            <p:ph type="dt" sz="half" idx="10"/>
          </p:nvPr>
        </p:nvSpPr>
        <p:spPr/>
        <p:txBody>
          <a:bodyPr/>
          <a:lstStyle/>
          <a:p>
            <a:fld id="{244B3883-2BAC-D743-B248-B22B8A14BAEB}" type="datetime1">
              <a:rPr lang="en-US" smtClean="0"/>
              <a:t>10/18/2023</a:t>
            </a:fld>
            <a:endParaRPr lang="pt-PT"/>
          </a:p>
        </p:txBody>
      </p:sp>
      <p:sp>
        <p:nvSpPr>
          <p:cNvPr id="5" name="Marcador de Posição do Rodapé 4">
            <a:extLst>
              <a:ext uri="{FF2B5EF4-FFF2-40B4-BE49-F238E27FC236}">
                <a16:creationId xmlns:a16="http://schemas.microsoft.com/office/drawing/2014/main" id="{65462064-5093-C4DB-4429-84870D0ACD78}"/>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0AE55825-5BCE-1F83-1A6E-687F9BC83CEF}"/>
              </a:ext>
            </a:extLst>
          </p:cNvPr>
          <p:cNvSpPr>
            <a:spLocks noGrp="1"/>
          </p:cNvSpPr>
          <p:nvPr>
            <p:ph type="sldNum" sz="quarter" idx="12"/>
          </p:nvPr>
        </p:nvSpPr>
        <p:spPr/>
        <p:txBody>
          <a:bodyPr/>
          <a:lstStyle/>
          <a:p>
            <a:fld id="{998DFC45-BD3F-4318-B8F5-9FDB07D07323}" type="slidenum">
              <a:rPr lang="pt-PT" smtClean="0"/>
              <a:t>‹#›</a:t>
            </a:fld>
            <a:endParaRPr lang="pt-PT"/>
          </a:p>
        </p:txBody>
      </p:sp>
    </p:spTree>
    <p:extLst>
      <p:ext uri="{BB962C8B-B14F-4D97-AF65-F5344CB8AC3E}">
        <p14:creationId xmlns:p14="http://schemas.microsoft.com/office/powerpoint/2010/main" val="2711378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54A12F-688A-EC83-D0F1-145F9AEAB0F1}"/>
              </a:ext>
            </a:extLst>
          </p:cNvPr>
          <p:cNvSpPr>
            <a:spLocks noGrp="1"/>
          </p:cNvSpPr>
          <p:nvPr>
            <p:ph type="title"/>
          </p:nvPr>
        </p:nvSpPr>
        <p:spPr/>
        <p:txBody>
          <a:bodyPr/>
          <a:lstStyle/>
          <a:p>
            <a:r>
              <a:rPr lang="pt-PT"/>
              <a:t>Clique para editar o estilo de título do Modelo Global</a:t>
            </a:r>
          </a:p>
        </p:txBody>
      </p:sp>
      <p:sp>
        <p:nvSpPr>
          <p:cNvPr id="3" name="Marcador de Posição de Texto Vertical 2">
            <a:extLst>
              <a:ext uri="{FF2B5EF4-FFF2-40B4-BE49-F238E27FC236}">
                <a16:creationId xmlns:a16="http://schemas.microsoft.com/office/drawing/2014/main" id="{8D4DD350-6DF9-C65C-E098-4739D71B2513}"/>
              </a:ext>
            </a:extLst>
          </p:cNvPr>
          <p:cNvSpPr>
            <a:spLocks noGrp="1"/>
          </p:cNvSpPr>
          <p:nvPr>
            <p:ph type="body" orient="vert" idx="1"/>
          </p:nvPr>
        </p:nvSpPr>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36C2F603-A0B3-5FCD-BA8E-D7478130A6C1}"/>
              </a:ext>
            </a:extLst>
          </p:cNvPr>
          <p:cNvSpPr>
            <a:spLocks noGrp="1"/>
          </p:cNvSpPr>
          <p:nvPr>
            <p:ph type="dt" sz="half" idx="10"/>
          </p:nvPr>
        </p:nvSpPr>
        <p:spPr/>
        <p:txBody>
          <a:bodyPr/>
          <a:lstStyle/>
          <a:p>
            <a:fld id="{FB8150B3-33D7-B944-8876-A6EFF42A8E84}" type="datetime1">
              <a:rPr lang="en-US" smtClean="0"/>
              <a:t>10/18/2023</a:t>
            </a:fld>
            <a:endParaRPr lang="pt-PT"/>
          </a:p>
        </p:txBody>
      </p:sp>
      <p:sp>
        <p:nvSpPr>
          <p:cNvPr id="5" name="Marcador de Posição do Rodapé 4">
            <a:extLst>
              <a:ext uri="{FF2B5EF4-FFF2-40B4-BE49-F238E27FC236}">
                <a16:creationId xmlns:a16="http://schemas.microsoft.com/office/drawing/2014/main" id="{536D34AB-CF37-9F8A-F2A9-DE7147FB3252}"/>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A2B585C9-BD11-49FE-B91A-37F2EE042716}"/>
              </a:ext>
            </a:extLst>
          </p:cNvPr>
          <p:cNvSpPr>
            <a:spLocks noGrp="1"/>
          </p:cNvSpPr>
          <p:nvPr>
            <p:ph type="sldNum" sz="quarter" idx="12"/>
          </p:nvPr>
        </p:nvSpPr>
        <p:spPr/>
        <p:txBody>
          <a:bodyPr/>
          <a:lstStyle/>
          <a:p>
            <a:fld id="{998DFC45-BD3F-4318-B8F5-9FDB07D07323}" type="slidenum">
              <a:rPr lang="pt-PT" smtClean="0"/>
              <a:t>‹#›</a:t>
            </a:fld>
            <a:endParaRPr lang="pt-PT"/>
          </a:p>
        </p:txBody>
      </p:sp>
    </p:spTree>
    <p:extLst>
      <p:ext uri="{BB962C8B-B14F-4D97-AF65-F5344CB8AC3E}">
        <p14:creationId xmlns:p14="http://schemas.microsoft.com/office/powerpoint/2010/main" val="1894455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6F80160-EE8A-1677-C3A9-84A1D8409303}"/>
              </a:ext>
            </a:extLst>
          </p:cNvPr>
          <p:cNvSpPr>
            <a:spLocks noGrp="1"/>
          </p:cNvSpPr>
          <p:nvPr>
            <p:ph type="title" orient="vert"/>
          </p:nvPr>
        </p:nvSpPr>
        <p:spPr>
          <a:xfrm>
            <a:off x="8724900" y="365125"/>
            <a:ext cx="2628900" cy="5811838"/>
          </a:xfrm>
        </p:spPr>
        <p:txBody>
          <a:bodyPr vert="eaVert"/>
          <a:lstStyle/>
          <a:p>
            <a:r>
              <a:rPr lang="pt-PT"/>
              <a:t>Clique para editar o estilo de título do Modelo Global</a:t>
            </a:r>
          </a:p>
        </p:txBody>
      </p:sp>
      <p:sp>
        <p:nvSpPr>
          <p:cNvPr id="3" name="Marcador de Posição de Texto Vertical 2">
            <a:extLst>
              <a:ext uri="{FF2B5EF4-FFF2-40B4-BE49-F238E27FC236}">
                <a16:creationId xmlns:a16="http://schemas.microsoft.com/office/drawing/2014/main" id="{0E7BE564-CD67-5907-4F63-98FE1F9C047A}"/>
              </a:ext>
            </a:extLst>
          </p:cNvPr>
          <p:cNvSpPr>
            <a:spLocks noGrp="1"/>
          </p:cNvSpPr>
          <p:nvPr>
            <p:ph type="body" orient="vert" idx="1"/>
          </p:nvPr>
        </p:nvSpPr>
        <p:spPr>
          <a:xfrm>
            <a:off x="838200" y="365125"/>
            <a:ext cx="7734300" cy="5811838"/>
          </a:xfrm>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217D26C6-E140-7F40-534C-EF4324628067}"/>
              </a:ext>
            </a:extLst>
          </p:cNvPr>
          <p:cNvSpPr>
            <a:spLocks noGrp="1"/>
          </p:cNvSpPr>
          <p:nvPr>
            <p:ph type="dt" sz="half" idx="10"/>
          </p:nvPr>
        </p:nvSpPr>
        <p:spPr/>
        <p:txBody>
          <a:bodyPr/>
          <a:lstStyle/>
          <a:p>
            <a:fld id="{3A03B4CF-307B-3A48-9FB0-C00D6BEEEB52}" type="datetime1">
              <a:rPr lang="en-US" smtClean="0"/>
              <a:t>10/18/2023</a:t>
            </a:fld>
            <a:endParaRPr lang="pt-PT"/>
          </a:p>
        </p:txBody>
      </p:sp>
      <p:sp>
        <p:nvSpPr>
          <p:cNvPr id="5" name="Marcador de Posição do Rodapé 4">
            <a:extLst>
              <a:ext uri="{FF2B5EF4-FFF2-40B4-BE49-F238E27FC236}">
                <a16:creationId xmlns:a16="http://schemas.microsoft.com/office/drawing/2014/main" id="{0B704303-5708-441E-79E4-3475ABD139D4}"/>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7AB92490-77E3-1B42-D6F2-0EF47F734B8C}"/>
              </a:ext>
            </a:extLst>
          </p:cNvPr>
          <p:cNvSpPr>
            <a:spLocks noGrp="1"/>
          </p:cNvSpPr>
          <p:nvPr>
            <p:ph type="sldNum" sz="quarter" idx="12"/>
          </p:nvPr>
        </p:nvSpPr>
        <p:spPr/>
        <p:txBody>
          <a:bodyPr/>
          <a:lstStyle/>
          <a:p>
            <a:fld id="{998DFC45-BD3F-4318-B8F5-9FDB07D07323}" type="slidenum">
              <a:rPr lang="pt-PT" smtClean="0"/>
              <a:t>‹#›</a:t>
            </a:fld>
            <a:endParaRPr lang="pt-PT"/>
          </a:p>
        </p:txBody>
      </p:sp>
    </p:spTree>
    <p:extLst>
      <p:ext uri="{BB962C8B-B14F-4D97-AF65-F5344CB8AC3E}">
        <p14:creationId xmlns:p14="http://schemas.microsoft.com/office/powerpoint/2010/main" val="360869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867672A-FB02-FF91-326A-193124B3A3FA}"/>
              </a:ext>
            </a:extLst>
          </p:cNvPr>
          <p:cNvSpPr>
            <a:spLocks noGrp="1"/>
          </p:cNvSpPr>
          <p:nvPr>
            <p:ph type="title"/>
          </p:nvPr>
        </p:nvSpPr>
        <p:spPr/>
        <p:txBody>
          <a:body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6ED539DA-6CED-6533-5753-DD6159925F54}"/>
              </a:ext>
            </a:extLst>
          </p:cNvPr>
          <p:cNvSpPr>
            <a:spLocks noGrp="1"/>
          </p:cNvSpPr>
          <p:nvPr>
            <p:ph idx="1"/>
          </p:nvPr>
        </p:nvSpPr>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B200CDAF-B449-2940-EE9F-DA986C2EB40F}"/>
              </a:ext>
            </a:extLst>
          </p:cNvPr>
          <p:cNvSpPr>
            <a:spLocks noGrp="1"/>
          </p:cNvSpPr>
          <p:nvPr>
            <p:ph type="dt" sz="half" idx="10"/>
          </p:nvPr>
        </p:nvSpPr>
        <p:spPr/>
        <p:txBody>
          <a:bodyPr/>
          <a:lstStyle/>
          <a:p>
            <a:fld id="{544E5185-57C3-DC4B-A4CB-F150A1BCB79A}" type="datetime1">
              <a:rPr lang="en-US" smtClean="0"/>
              <a:t>10/18/2023</a:t>
            </a:fld>
            <a:endParaRPr lang="pt-PT"/>
          </a:p>
        </p:txBody>
      </p:sp>
      <p:sp>
        <p:nvSpPr>
          <p:cNvPr id="5" name="Marcador de Posição do Rodapé 4">
            <a:extLst>
              <a:ext uri="{FF2B5EF4-FFF2-40B4-BE49-F238E27FC236}">
                <a16:creationId xmlns:a16="http://schemas.microsoft.com/office/drawing/2014/main" id="{B6AA79DC-DD92-D337-51BC-5CC3A7B9FC81}"/>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F00CAE8F-EBDA-E71B-0B57-60AECC6A9800}"/>
              </a:ext>
            </a:extLst>
          </p:cNvPr>
          <p:cNvSpPr>
            <a:spLocks noGrp="1"/>
          </p:cNvSpPr>
          <p:nvPr>
            <p:ph type="sldNum" sz="quarter" idx="12"/>
          </p:nvPr>
        </p:nvSpPr>
        <p:spPr/>
        <p:txBody>
          <a:bodyPr/>
          <a:lstStyle/>
          <a:p>
            <a:fld id="{998DFC45-BD3F-4318-B8F5-9FDB07D07323}" type="slidenum">
              <a:rPr lang="pt-PT" smtClean="0"/>
              <a:t>‹#›</a:t>
            </a:fld>
            <a:endParaRPr lang="pt-PT"/>
          </a:p>
        </p:txBody>
      </p:sp>
    </p:spTree>
    <p:extLst>
      <p:ext uri="{BB962C8B-B14F-4D97-AF65-F5344CB8AC3E}">
        <p14:creationId xmlns:p14="http://schemas.microsoft.com/office/powerpoint/2010/main" val="2980921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474481-5B2B-2004-601E-1D84AFB5117A}"/>
              </a:ext>
            </a:extLst>
          </p:cNvPr>
          <p:cNvSpPr>
            <a:spLocks noGrp="1"/>
          </p:cNvSpPr>
          <p:nvPr>
            <p:ph type="title"/>
          </p:nvPr>
        </p:nvSpPr>
        <p:spPr>
          <a:xfrm>
            <a:off x="831850" y="1709738"/>
            <a:ext cx="10515600" cy="2852737"/>
          </a:xfrm>
        </p:spPr>
        <p:txBody>
          <a:bodyPr anchor="b"/>
          <a:lstStyle>
            <a:lvl1pPr>
              <a:defRPr sz="6000"/>
            </a:lvl1p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DA5E0A8F-21C1-E0A2-6B56-F8A8D62468D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Clique para editar os estilos do texto de Modelo Global</a:t>
            </a:r>
          </a:p>
        </p:txBody>
      </p:sp>
      <p:sp>
        <p:nvSpPr>
          <p:cNvPr id="4" name="Marcador de Posição da Data 3">
            <a:extLst>
              <a:ext uri="{FF2B5EF4-FFF2-40B4-BE49-F238E27FC236}">
                <a16:creationId xmlns:a16="http://schemas.microsoft.com/office/drawing/2014/main" id="{D34A279C-E055-C653-6AAD-A7BA43784BF6}"/>
              </a:ext>
            </a:extLst>
          </p:cNvPr>
          <p:cNvSpPr>
            <a:spLocks noGrp="1"/>
          </p:cNvSpPr>
          <p:nvPr>
            <p:ph type="dt" sz="half" idx="10"/>
          </p:nvPr>
        </p:nvSpPr>
        <p:spPr/>
        <p:txBody>
          <a:bodyPr/>
          <a:lstStyle/>
          <a:p>
            <a:fld id="{F86B53CB-456F-4A40-A24A-E0605BB7E05A}" type="datetime1">
              <a:rPr lang="en-US" smtClean="0"/>
              <a:t>10/18/2023</a:t>
            </a:fld>
            <a:endParaRPr lang="pt-PT"/>
          </a:p>
        </p:txBody>
      </p:sp>
      <p:sp>
        <p:nvSpPr>
          <p:cNvPr id="5" name="Marcador de Posição do Rodapé 4">
            <a:extLst>
              <a:ext uri="{FF2B5EF4-FFF2-40B4-BE49-F238E27FC236}">
                <a16:creationId xmlns:a16="http://schemas.microsoft.com/office/drawing/2014/main" id="{ACB1E502-81BE-4C3A-15C1-2F404A416D92}"/>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09990EE7-891F-B177-9DEE-A70F250A3FC8}"/>
              </a:ext>
            </a:extLst>
          </p:cNvPr>
          <p:cNvSpPr>
            <a:spLocks noGrp="1"/>
          </p:cNvSpPr>
          <p:nvPr>
            <p:ph type="sldNum" sz="quarter" idx="12"/>
          </p:nvPr>
        </p:nvSpPr>
        <p:spPr/>
        <p:txBody>
          <a:bodyPr/>
          <a:lstStyle/>
          <a:p>
            <a:fld id="{998DFC45-BD3F-4318-B8F5-9FDB07D07323}" type="slidenum">
              <a:rPr lang="pt-PT" smtClean="0"/>
              <a:t>‹#›</a:t>
            </a:fld>
            <a:endParaRPr lang="pt-PT"/>
          </a:p>
        </p:txBody>
      </p:sp>
    </p:spTree>
    <p:extLst>
      <p:ext uri="{BB962C8B-B14F-4D97-AF65-F5344CB8AC3E}">
        <p14:creationId xmlns:p14="http://schemas.microsoft.com/office/powerpoint/2010/main" val="250239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DD6926-9BC1-BAB6-BE81-C1CA375E0577}"/>
              </a:ext>
            </a:extLst>
          </p:cNvPr>
          <p:cNvSpPr>
            <a:spLocks noGrp="1"/>
          </p:cNvSpPr>
          <p:nvPr>
            <p:ph type="title"/>
          </p:nvPr>
        </p:nvSpPr>
        <p:spPr/>
        <p:txBody>
          <a:body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A5372AC4-7288-2DAB-E0D0-7F55F57EC32D}"/>
              </a:ext>
            </a:extLst>
          </p:cNvPr>
          <p:cNvSpPr>
            <a:spLocks noGrp="1"/>
          </p:cNvSpPr>
          <p:nvPr>
            <p:ph sz="half" idx="1"/>
          </p:nvPr>
        </p:nvSpPr>
        <p:spPr>
          <a:xfrm>
            <a:off x="838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e Conteúdo 3">
            <a:extLst>
              <a:ext uri="{FF2B5EF4-FFF2-40B4-BE49-F238E27FC236}">
                <a16:creationId xmlns:a16="http://schemas.microsoft.com/office/drawing/2014/main" id="{9CD7E9EB-8771-83D0-EF5A-CA2306E6A40D}"/>
              </a:ext>
            </a:extLst>
          </p:cNvPr>
          <p:cNvSpPr>
            <a:spLocks noGrp="1"/>
          </p:cNvSpPr>
          <p:nvPr>
            <p:ph sz="half" idx="2"/>
          </p:nvPr>
        </p:nvSpPr>
        <p:spPr>
          <a:xfrm>
            <a:off x="6172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a Data 4">
            <a:extLst>
              <a:ext uri="{FF2B5EF4-FFF2-40B4-BE49-F238E27FC236}">
                <a16:creationId xmlns:a16="http://schemas.microsoft.com/office/drawing/2014/main" id="{1EA0F409-6407-132F-2A2D-1BA82C4F4AAF}"/>
              </a:ext>
            </a:extLst>
          </p:cNvPr>
          <p:cNvSpPr>
            <a:spLocks noGrp="1"/>
          </p:cNvSpPr>
          <p:nvPr>
            <p:ph type="dt" sz="half" idx="10"/>
          </p:nvPr>
        </p:nvSpPr>
        <p:spPr/>
        <p:txBody>
          <a:bodyPr/>
          <a:lstStyle/>
          <a:p>
            <a:fld id="{26708376-83CA-4646-993A-BCC5D1BBA107}" type="datetime1">
              <a:rPr lang="en-US" smtClean="0"/>
              <a:t>10/18/2023</a:t>
            </a:fld>
            <a:endParaRPr lang="pt-PT"/>
          </a:p>
        </p:txBody>
      </p:sp>
      <p:sp>
        <p:nvSpPr>
          <p:cNvPr id="6" name="Marcador de Posição do Rodapé 5">
            <a:extLst>
              <a:ext uri="{FF2B5EF4-FFF2-40B4-BE49-F238E27FC236}">
                <a16:creationId xmlns:a16="http://schemas.microsoft.com/office/drawing/2014/main" id="{E098FE0E-21A4-5FE9-E63B-8C20BE101090}"/>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07D44914-6845-F292-C9B9-8119C9602F2C}"/>
              </a:ext>
            </a:extLst>
          </p:cNvPr>
          <p:cNvSpPr>
            <a:spLocks noGrp="1"/>
          </p:cNvSpPr>
          <p:nvPr>
            <p:ph type="sldNum" sz="quarter" idx="12"/>
          </p:nvPr>
        </p:nvSpPr>
        <p:spPr/>
        <p:txBody>
          <a:bodyPr/>
          <a:lstStyle/>
          <a:p>
            <a:fld id="{998DFC45-BD3F-4318-B8F5-9FDB07D07323}" type="slidenum">
              <a:rPr lang="pt-PT" smtClean="0"/>
              <a:t>‹#›</a:t>
            </a:fld>
            <a:endParaRPr lang="pt-PT"/>
          </a:p>
        </p:txBody>
      </p:sp>
    </p:spTree>
    <p:extLst>
      <p:ext uri="{BB962C8B-B14F-4D97-AF65-F5344CB8AC3E}">
        <p14:creationId xmlns:p14="http://schemas.microsoft.com/office/powerpoint/2010/main" val="1814900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6E5858F-31AF-EFAA-B7B0-95F0F4570D54}"/>
              </a:ext>
            </a:extLst>
          </p:cNvPr>
          <p:cNvSpPr>
            <a:spLocks noGrp="1"/>
          </p:cNvSpPr>
          <p:nvPr>
            <p:ph type="title"/>
          </p:nvPr>
        </p:nvSpPr>
        <p:spPr>
          <a:xfrm>
            <a:off x="839788" y="365125"/>
            <a:ext cx="10515600" cy="1325563"/>
          </a:xfrm>
        </p:spPr>
        <p:txBody>
          <a:body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B9D93965-63E2-8D20-9C5E-161C4E822CD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4" name="Marcador de Posição de Conteúdo 3">
            <a:extLst>
              <a:ext uri="{FF2B5EF4-FFF2-40B4-BE49-F238E27FC236}">
                <a16:creationId xmlns:a16="http://schemas.microsoft.com/office/drawing/2014/main" id="{5F6BE4B9-C951-D55B-49C3-B7CE1ED0C55F}"/>
              </a:ext>
            </a:extLst>
          </p:cNvPr>
          <p:cNvSpPr>
            <a:spLocks noGrp="1"/>
          </p:cNvSpPr>
          <p:nvPr>
            <p:ph sz="half" idx="2"/>
          </p:nvPr>
        </p:nvSpPr>
        <p:spPr>
          <a:xfrm>
            <a:off x="839788" y="2505075"/>
            <a:ext cx="5157787"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o Texto 4">
            <a:extLst>
              <a:ext uri="{FF2B5EF4-FFF2-40B4-BE49-F238E27FC236}">
                <a16:creationId xmlns:a16="http://schemas.microsoft.com/office/drawing/2014/main" id="{7885CE42-2306-785A-D84B-E4E49A8602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6" name="Marcador de Posição de Conteúdo 5">
            <a:extLst>
              <a:ext uri="{FF2B5EF4-FFF2-40B4-BE49-F238E27FC236}">
                <a16:creationId xmlns:a16="http://schemas.microsoft.com/office/drawing/2014/main" id="{15606468-ADD8-DEA9-2C22-CC003A2B9823}"/>
              </a:ext>
            </a:extLst>
          </p:cNvPr>
          <p:cNvSpPr>
            <a:spLocks noGrp="1"/>
          </p:cNvSpPr>
          <p:nvPr>
            <p:ph sz="quarter" idx="4"/>
          </p:nvPr>
        </p:nvSpPr>
        <p:spPr>
          <a:xfrm>
            <a:off x="6172200" y="2505075"/>
            <a:ext cx="5183188"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7" name="Marcador de Posição da Data 6">
            <a:extLst>
              <a:ext uri="{FF2B5EF4-FFF2-40B4-BE49-F238E27FC236}">
                <a16:creationId xmlns:a16="http://schemas.microsoft.com/office/drawing/2014/main" id="{2994EADE-E7C0-4124-A380-AA719C185DF6}"/>
              </a:ext>
            </a:extLst>
          </p:cNvPr>
          <p:cNvSpPr>
            <a:spLocks noGrp="1"/>
          </p:cNvSpPr>
          <p:nvPr>
            <p:ph type="dt" sz="half" idx="10"/>
          </p:nvPr>
        </p:nvSpPr>
        <p:spPr/>
        <p:txBody>
          <a:bodyPr/>
          <a:lstStyle/>
          <a:p>
            <a:fld id="{4F5CD7AB-897E-3E4F-BE46-A747E162CDA6}" type="datetime1">
              <a:rPr lang="en-US" smtClean="0"/>
              <a:t>10/18/2023</a:t>
            </a:fld>
            <a:endParaRPr lang="pt-PT"/>
          </a:p>
        </p:txBody>
      </p:sp>
      <p:sp>
        <p:nvSpPr>
          <p:cNvPr id="8" name="Marcador de Posição do Rodapé 7">
            <a:extLst>
              <a:ext uri="{FF2B5EF4-FFF2-40B4-BE49-F238E27FC236}">
                <a16:creationId xmlns:a16="http://schemas.microsoft.com/office/drawing/2014/main" id="{496F2C14-E770-4B02-53DC-34660511732F}"/>
              </a:ext>
            </a:extLst>
          </p:cNvPr>
          <p:cNvSpPr>
            <a:spLocks noGrp="1"/>
          </p:cNvSpPr>
          <p:nvPr>
            <p:ph type="ftr" sz="quarter" idx="11"/>
          </p:nvPr>
        </p:nvSpPr>
        <p:spPr/>
        <p:txBody>
          <a:bodyPr/>
          <a:lstStyle/>
          <a:p>
            <a:endParaRPr lang="pt-PT"/>
          </a:p>
        </p:txBody>
      </p:sp>
      <p:sp>
        <p:nvSpPr>
          <p:cNvPr id="9" name="Marcador de Posição do Número do Diapositivo 8">
            <a:extLst>
              <a:ext uri="{FF2B5EF4-FFF2-40B4-BE49-F238E27FC236}">
                <a16:creationId xmlns:a16="http://schemas.microsoft.com/office/drawing/2014/main" id="{26105E01-9368-3F1E-1AE2-55ABA3A7B0D6}"/>
              </a:ext>
            </a:extLst>
          </p:cNvPr>
          <p:cNvSpPr>
            <a:spLocks noGrp="1"/>
          </p:cNvSpPr>
          <p:nvPr>
            <p:ph type="sldNum" sz="quarter" idx="12"/>
          </p:nvPr>
        </p:nvSpPr>
        <p:spPr/>
        <p:txBody>
          <a:bodyPr/>
          <a:lstStyle/>
          <a:p>
            <a:fld id="{998DFC45-BD3F-4318-B8F5-9FDB07D07323}" type="slidenum">
              <a:rPr lang="pt-PT" smtClean="0"/>
              <a:t>‹#›</a:t>
            </a:fld>
            <a:endParaRPr lang="pt-PT"/>
          </a:p>
        </p:txBody>
      </p:sp>
    </p:spTree>
    <p:extLst>
      <p:ext uri="{BB962C8B-B14F-4D97-AF65-F5344CB8AC3E}">
        <p14:creationId xmlns:p14="http://schemas.microsoft.com/office/powerpoint/2010/main" val="27527539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96F99E-F0CA-A97C-3DCF-72AC7E7CEEF8}"/>
              </a:ext>
            </a:extLst>
          </p:cNvPr>
          <p:cNvSpPr>
            <a:spLocks noGrp="1"/>
          </p:cNvSpPr>
          <p:nvPr>
            <p:ph type="title"/>
          </p:nvPr>
        </p:nvSpPr>
        <p:spPr/>
        <p:txBody>
          <a:bodyPr/>
          <a:lstStyle/>
          <a:p>
            <a:r>
              <a:rPr lang="pt-PT"/>
              <a:t>Clique para editar o estilo de título do Modelo Global</a:t>
            </a:r>
          </a:p>
        </p:txBody>
      </p:sp>
      <p:sp>
        <p:nvSpPr>
          <p:cNvPr id="3" name="Marcador de Posição da Data 2">
            <a:extLst>
              <a:ext uri="{FF2B5EF4-FFF2-40B4-BE49-F238E27FC236}">
                <a16:creationId xmlns:a16="http://schemas.microsoft.com/office/drawing/2014/main" id="{2BA070AA-F0F5-4C55-87DC-3E70781390A3}"/>
              </a:ext>
            </a:extLst>
          </p:cNvPr>
          <p:cNvSpPr>
            <a:spLocks noGrp="1"/>
          </p:cNvSpPr>
          <p:nvPr>
            <p:ph type="dt" sz="half" idx="10"/>
          </p:nvPr>
        </p:nvSpPr>
        <p:spPr/>
        <p:txBody>
          <a:bodyPr/>
          <a:lstStyle/>
          <a:p>
            <a:fld id="{B6084459-09DD-8144-8348-EBC70D84B8AA}" type="datetime1">
              <a:rPr lang="en-US" smtClean="0"/>
              <a:t>10/18/2023</a:t>
            </a:fld>
            <a:endParaRPr lang="pt-PT"/>
          </a:p>
        </p:txBody>
      </p:sp>
      <p:sp>
        <p:nvSpPr>
          <p:cNvPr id="4" name="Marcador de Posição do Rodapé 3">
            <a:extLst>
              <a:ext uri="{FF2B5EF4-FFF2-40B4-BE49-F238E27FC236}">
                <a16:creationId xmlns:a16="http://schemas.microsoft.com/office/drawing/2014/main" id="{884A6A29-4A3B-A117-3313-75FE1A2DE6DF}"/>
              </a:ext>
            </a:extLst>
          </p:cNvPr>
          <p:cNvSpPr>
            <a:spLocks noGrp="1"/>
          </p:cNvSpPr>
          <p:nvPr>
            <p:ph type="ftr" sz="quarter" idx="11"/>
          </p:nvPr>
        </p:nvSpPr>
        <p:spPr/>
        <p:txBody>
          <a:bodyPr/>
          <a:lstStyle/>
          <a:p>
            <a:endParaRPr lang="pt-PT"/>
          </a:p>
        </p:txBody>
      </p:sp>
      <p:sp>
        <p:nvSpPr>
          <p:cNvPr id="5" name="Marcador de Posição do Número do Diapositivo 4">
            <a:extLst>
              <a:ext uri="{FF2B5EF4-FFF2-40B4-BE49-F238E27FC236}">
                <a16:creationId xmlns:a16="http://schemas.microsoft.com/office/drawing/2014/main" id="{1D5ADCB4-621C-CE17-FDDB-CB5577A6D308}"/>
              </a:ext>
            </a:extLst>
          </p:cNvPr>
          <p:cNvSpPr>
            <a:spLocks noGrp="1"/>
          </p:cNvSpPr>
          <p:nvPr>
            <p:ph type="sldNum" sz="quarter" idx="12"/>
          </p:nvPr>
        </p:nvSpPr>
        <p:spPr/>
        <p:txBody>
          <a:bodyPr/>
          <a:lstStyle/>
          <a:p>
            <a:fld id="{998DFC45-BD3F-4318-B8F5-9FDB07D07323}" type="slidenum">
              <a:rPr lang="pt-PT" smtClean="0"/>
              <a:t>‹#›</a:t>
            </a:fld>
            <a:endParaRPr lang="pt-PT"/>
          </a:p>
        </p:txBody>
      </p:sp>
    </p:spTree>
    <p:extLst>
      <p:ext uri="{BB962C8B-B14F-4D97-AF65-F5344CB8AC3E}">
        <p14:creationId xmlns:p14="http://schemas.microsoft.com/office/powerpoint/2010/main" val="886025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a:extLst>
              <a:ext uri="{FF2B5EF4-FFF2-40B4-BE49-F238E27FC236}">
                <a16:creationId xmlns:a16="http://schemas.microsoft.com/office/drawing/2014/main" id="{7CAB76A8-802D-F993-C692-8826F2A49052}"/>
              </a:ext>
            </a:extLst>
          </p:cNvPr>
          <p:cNvSpPr>
            <a:spLocks noGrp="1"/>
          </p:cNvSpPr>
          <p:nvPr>
            <p:ph type="dt" sz="half" idx="10"/>
          </p:nvPr>
        </p:nvSpPr>
        <p:spPr/>
        <p:txBody>
          <a:bodyPr/>
          <a:lstStyle/>
          <a:p>
            <a:fld id="{83BA1599-4E7B-1E4C-A4B4-6211E632BD01}" type="datetime1">
              <a:rPr lang="en-US" smtClean="0"/>
              <a:t>10/18/2023</a:t>
            </a:fld>
            <a:endParaRPr lang="pt-PT"/>
          </a:p>
        </p:txBody>
      </p:sp>
      <p:sp>
        <p:nvSpPr>
          <p:cNvPr id="3" name="Marcador de Posição do Rodapé 2">
            <a:extLst>
              <a:ext uri="{FF2B5EF4-FFF2-40B4-BE49-F238E27FC236}">
                <a16:creationId xmlns:a16="http://schemas.microsoft.com/office/drawing/2014/main" id="{BB6B8CC0-4DEC-B2D5-2F57-3D54E8DAEC37}"/>
              </a:ext>
            </a:extLst>
          </p:cNvPr>
          <p:cNvSpPr>
            <a:spLocks noGrp="1"/>
          </p:cNvSpPr>
          <p:nvPr>
            <p:ph type="ftr" sz="quarter" idx="11"/>
          </p:nvPr>
        </p:nvSpPr>
        <p:spPr/>
        <p:txBody>
          <a:bodyPr/>
          <a:lstStyle/>
          <a:p>
            <a:endParaRPr lang="pt-PT"/>
          </a:p>
        </p:txBody>
      </p:sp>
      <p:sp>
        <p:nvSpPr>
          <p:cNvPr id="4" name="Marcador de Posição do Número do Diapositivo 3">
            <a:extLst>
              <a:ext uri="{FF2B5EF4-FFF2-40B4-BE49-F238E27FC236}">
                <a16:creationId xmlns:a16="http://schemas.microsoft.com/office/drawing/2014/main" id="{44670E95-E61F-7099-0226-F2D45991F9DD}"/>
              </a:ext>
            </a:extLst>
          </p:cNvPr>
          <p:cNvSpPr>
            <a:spLocks noGrp="1"/>
          </p:cNvSpPr>
          <p:nvPr>
            <p:ph type="sldNum" sz="quarter" idx="12"/>
          </p:nvPr>
        </p:nvSpPr>
        <p:spPr/>
        <p:txBody>
          <a:bodyPr/>
          <a:lstStyle/>
          <a:p>
            <a:fld id="{998DFC45-BD3F-4318-B8F5-9FDB07D07323}" type="slidenum">
              <a:rPr lang="pt-PT" smtClean="0"/>
              <a:t>‹#›</a:t>
            </a:fld>
            <a:endParaRPr lang="pt-PT"/>
          </a:p>
        </p:txBody>
      </p:sp>
    </p:spTree>
    <p:extLst>
      <p:ext uri="{BB962C8B-B14F-4D97-AF65-F5344CB8AC3E}">
        <p14:creationId xmlns:p14="http://schemas.microsoft.com/office/powerpoint/2010/main" val="4106485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813D20-0D45-833F-C3D3-5CF2F5509A65}"/>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C4E1D48A-12C2-0FA0-F5ED-26BEEE6D47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o Texto 3">
            <a:extLst>
              <a:ext uri="{FF2B5EF4-FFF2-40B4-BE49-F238E27FC236}">
                <a16:creationId xmlns:a16="http://schemas.microsoft.com/office/drawing/2014/main" id="{5652F077-E59D-DAC7-A2EB-81E0AC6F40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6AD9F2DB-4A98-7E98-D1FF-E9508E65E9BA}"/>
              </a:ext>
            </a:extLst>
          </p:cNvPr>
          <p:cNvSpPr>
            <a:spLocks noGrp="1"/>
          </p:cNvSpPr>
          <p:nvPr>
            <p:ph type="dt" sz="half" idx="10"/>
          </p:nvPr>
        </p:nvSpPr>
        <p:spPr/>
        <p:txBody>
          <a:bodyPr/>
          <a:lstStyle/>
          <a:p>
            <a:fld id="{D15292CE-48D0-BC41-BBE2-3466ADCA8830}" type="datetime1">
              <a:rPr lang="en-US" smtClean="0"/>
              <a:t>10/18/2023</a:t>
            </a:fld>
            <a:endParaRPr lang="pt-PT"/>
          </a:p>
        </p:txBody>
      </p:sp>
      <p:sp>
        <p:nvSpPr>
          <p:cNvPr id="6" name="Marcador de Posição do Rodapé 5">
            <a:extLst>
              <a:ext uri="{FF2B5EF4-FFF2-40B4-BE49-F238E27FC236}">
                <a16:creationId xmlns:a16="http://schemas.microsoft.com/office/drawing/2014/main" id="{C8DB7523-9B19-441D-5F6D-B70153BA2EC5}"/>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1188AD5E-C723-CBEA-D321-FA0365D76E57}"/>
              </a:ext>
            </a:extLst>
          </p:cNvPr>
          <p:cNvSpPr>
            <a:spLocks noGrp="1"/>
          </p:cNvSpPr>
          <p:nvPr>
            <p:ph type="sldNum" sz="quarter" idx="12"/>
          </p:nvPr>
        </p:nvSpPr>
        <p:spPr/>
        <p:txBody>
          <a:bodyPr/>
          <a:lstStyle/>
          <a:p>
            <a:fld id="{998DFC45-BD3F-4318-B8F5-9FDB07D07323}" type="slidenum">
              <a:rPr lang="pt-PT" smtClean="0"/>
              <a:t>‹#›</a:t>
            </a:fld>
            <a:endParaRPr lang="pt-PT"/>
          </a:p>
        </p:txBody>
      </p:sp>
    </p:spTree>
    <p:extLst>
      <p:ext uri="{BB962C8B-B14F-4D97-AF65-F5344CB8AC3E}">
        <p14:creationId xmlns:p14="http://schemas.microsoft.com/office/powerpoint/2010/main" val="2738759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A06685-E0ED-6EA5-B174-1BDA19A92873}"/>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p>
        </p:txBody>
      </p:sp>
      <p:sp>
        <p:nvSpPr>
          <p:cNvPr id="3" name="Marcador de Posição da Imagem 2">
            <a:extLst>
              <a:ext uri="{FF2B5EF4-FFF2-40B4-BE49-F238E27FC236}">
                <a16:creationId xmlns:a16="http://schemas.microsoft.com/office/drawing/2014/main" id="{2BD5C2E3-EEA7-DD28-25D1-FF5F7E96C1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a:extLst>
              <a:ext uri="{FF2B5EF4-FFF2-40B4-BE49-F238E27FC236}">
                <a16:creationId xmlns:a16="http://schemas.microsoft.com/office/drawing/2014/main" id="{458C73A2-58B6-6637-FB8E-0C8850F029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A50174DF-8DDA-AF28-A592-65C0370CED9A}"/>
              </a:ext>
            </a:extLst>
          </p:cNvPr>
          <p:cNvSpPr>
            <a:spLocks noGrp="1"/>
          </p:cNvSpPr>
          <p:nvPr>
            <p:ph type="dt" sz="half" idx="10"/>
          </p:nvPr>
        </p:nvSpPr>
        <p:spPr/>
        <p:txBody>
          <a:bodyPr/>
          <a:lstStyle/>
          <a:p>
            <a:fld id="{6D466636-B39B-274A-BEFF-9BC38FE606C5}" type="datetime1">
              <a:rPr lang="en-US" smtClean="0"/>
              <a:t>10/18/2023</a:t>
            </a:fld>
            <a:endParaRPr lang="pt-PT"/>
          </a:p>
        </p:txBody>
      </p:sp>
      <p:sp>
        <p:nvSpPr>
          <p:cNvPr id="6" name="Marcador de Posição do Rodapé 5">
            <a:extLst>
              <a:ext uri="{FF2B5EF4-FFF2-40B4-BE49-F238E27FC236}">
                <a16:creationId xmlns:a16="http://schemas.microsoft.com/office/drawing/2014/main" id="{D5AF5BA8-933A-7093-DAF8-251589BF904F}"/>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5AF72440-C76D-83FA-4D2F-8E6FF4C48DD3}"/>
              </a:ext>
            </a:extLst>
          </p:cNvPr>
          <p:cNvSpPr>
            <a:spLocks noGrp="1"/>
          </p:cNvSpPr>
          <p:nvPr>
            <p:ph type="sldNum" sz="quarter" idx="12"/>
          </p:nvPr>
        </p:nvSpPr>
        <p:spPr/>
        <p:txBody>
          <a:bodyPr/>
          <a:lstStyle/>
          <a:p>
            <a:fld id="{998DFC45-BD3F-4318-B8F5-9FDB07D07323}" type="slidenum">
              <a:rPr lang="pt-PT" smtClean="0"/>
              <a:t>‹#›</a:t>
            </a:fld>
            <a:endParaRPr lang="pt-PT"/>
          </a:p>
        </p:txBody>
      </p:sp>
    </p:spTree>
    <p:extLst>
      <p:ext uri="{BB962C8B-B14F-4D97-AF65-F5344CB8AC3E}">
        <p14:creationId xmlns:p14="http://schemas.microsoft.com/office/powerpoint/2010/main" val="3971290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a:extLst>
              <a:ext uri="{FF2B5EF4-FFF2-40B4-BE49-F238E27FC236}">
                <a16:creationId xmlns:a16="http://schemas.microsoft.com/office/drawing/2014/main" id="{1B2FC607-D997-32CA-C029-FA515FDBD1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ADC115EF-6F6F-7929-EE6D-B63436831F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E87580DB-CC11-0D6E-1427-C3CB740350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FCC703-F1AA-7148-A427-606E1EAF3D56}" type="datetime1">
              <a:rPr lang="en-US" smtClean="0"/>
              <a:t>10/18/2023</a:t>
            </a:fld>
            <a:endParaRPr lang="pt-PT"/>
          </a:p>
        </p:txBody>
      </p:sp>
      <p:sp>
        <p:nvSpPr>
          <p:cNvPr id="5" name="Marcador de Posição do Rodapé 4">
            <a:extLst>
              <a:ext uri="{FF2B5EF4-FFF2-40B4-BE49-F238E27FC236}">
                <a16:creationId xmlns:a16="http://schemas.microsoft.com/office/drawing/2014/main" id="{EC2F9381-20AB-F6E5-4E8C-CF8286DF95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a:extLst>
              <a:ext uri="{FF2B5EF4-FFF2-40B4-BE49-F238E27FC236}">
                <a16:creationId xmlns:a16="http://schemas.microsoft.com/office/drawing/2014/main" id="{967A6CFF-CA0A-2C94-D75D-D99A59A074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8DFC45-BD3F-4318-B8F5-9FDB07D07323}" type="slidenum">
              <a:rPr lang="pt-PT" smtClean="0"/>
              <a:t>‹#›</a:t>
            </a:fld>
            <a:endParaRPr lang="pt-PT"/>
          </a:p>
        </p:txBody>
      </p:sp>
    </p:spTree>
    <p:extLst>
      <p:ext uri="{BB962C8B-B14F-4D97-AF65-F5344CB8AC3E}">
        <p14:creationId xmlns:p14="http://schemas.microsoft.com/office/powerpoint/2010/main" val="3970460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a:extLst>
              <a:ext uri="{FF2B5EF4-FFF2-40B4-BE49-F238E27FC236}">
                <a16:creationId xmlns:a16="http://schemas.microsoft.com/office/drawing/2014/main" id="{9CCE87FE-EAAA-2D5E-55CB-EF74643F4989}"/>
              </a:ext>
            </a:extLst>
          </p:cNvPr>
          <p:cNvSpPr>
            <a:spLocks noGrp="1"/>
          </p:cNvSpPr>
          <p:nvPr>
            <p:ph type="ctrTitle"/>
          </p:nvPr>
        </p:nvSpPr>
        <p:spPr>
          <a:xfrm>
            <a:off x="1069115" y="963935"/>
            <a:ext cx="10053763" cy="2195649"/>
          </a:xfrm>
        </p:spPr>
        <p:txBody>
          <a:bodyPr anchor="b">
            <a:noAutofit/>
          </a:bodyPr>
          <a:lstStyle/>
          <a:p>
            <a:r>
              <a:rPr lang="en-US" sz="3600" dirty="0">
                <a:solidFill>
                  <a:srgbClr val="FFFFFF"/>
                </a:solidFill>
                <a:latin typeface="Times New Roman" panose="02020603050405020304" pitchFamily="18" charset="0"/>
                <a:cs typeface="Times New Roman" panose="02020603050405020304" pitchFamily="18" charset="0"/>
              </a:rPr>
              <a:t>A Question of Relevance in Management Research </a:t>
            </a:r>
            <a:br>
              <a:rPr lang="en-US" sz="4400" dirty="0">
                <a:solidFill>
                  <a:srgbClr val="FFFFFF"/>
                </a:solidFill>
                <a:latin typeface="Times New Roman" panose="02020603050405020304" pitchFamily="18" charset="0"/>
                <a:cs typeface="Times New Roman" panose="02020603050405020304" pitchFamily="18" charset="0"/>
              </a:rPr>
            </a:br>
            <a:br>
              <a:rPr lang="en-US" sz="4400" dirty="0">
                <a:solidFill>
                  <a:srgbClr val="FFFFFF"/>
                </a:solidFill>
                <a:latin typeface="Times New Roman" panose="02020603050405020304" pitchFamily="18" charset="0"/>
                <a:cs typeface="Times New Roman" panose="02020603050405020304" pitchFamily="18" charset="0"/>
              </a:rPr>
            </a:br>
            <a:r>
              <a:rPr lang="en-US" sz="1600" dirty="0">
                <a:solidFill>
                  <a:schemeClr val="bg1"/>
                </a:solidFill>
                <a:latin typeface="Times New Roman" panose="02020603050405020304" pitchFamily="18" charset="0"/>
                <a:cs typeface="Times New Roman" panose="02020603050405020304" pitchFamily="18" charset="0"/>
              </a:rPr>
              <a:t>Salvatore </a:t>
            </a:r>
            <a:r>
              <a:rPr lang="en-US" sz="1600" dirty="0" err="1">
                <a:solidFill>
                  <a:schemeClr val="bg1"/>
                </a:solidFill>
                <a:latin typeface="Times New Roman" panose="02020603050405020304" pitchFamily="18" charset="0"/>
                <a:cs typeface="Times New Roman" panose="02020603050405020304" pitchFamily="18" charset="0"/>
              </a:rPr>
              <a:t>Vicari</a:t>
            </a:r>
            <a:r>
              <a:rPr lang="en-US" sz="1600" dirty="0">
                <a:solidFill>
                  <a:schemeClr val="bg1"/>
                </a:solidFill>
                <a:latin typeface="Times New Roman" panose="02020603050405020304" pitchFamily="18" charset="0"/>
                <a:cs typeface="Times New Roman" panose="02020603050405020304" pitchFamily="18" charset="0"/>
              </a:rPr>
              <a:t>, European Management Review, Vol. 10, 173–181 (2013)</a:t>
            </a:r>
            <a:br>
              <a:rPr lang="en-US" sz="1600" dirty="0">
                <a:latin typeface="Times New Roman" panose="02020603050405020304" pitchFamily="18" charset="0"/>
                <a:cs typeface="Times New Roman" panose="02020603050405020304" pitchFamily="18" charset="0"/>
              </a:rPr>
            </a:br>
            <a:endParaRPr lang="pt-PT" sz="1600" dirty="0">
              <a:solidFill>
                <a:srgbClr val="FFFFFF"/>
              </a:solidFill>
              <a:latin typeface="Times New Roman" panose="02020603050405020304" pitchFamily="18" charset="0"/>
              <a:cs typeface="Times New Roman" panose="02020603050405020304" pitchFamily="18" charset="0"/>
            </a:endParaRPr>
          </a:p>
        </p:txBody>
      </p:sp>
      <p:sp>
        <p:nvSpPr>
          <p:cNvPr id="3" name="Subtítulo 2">
            <a:extLst>
              <a:ext uri="{FF2B5EF4-FFF2-40B4-BE49-F238E27FC236}">
                <a16:creationId xmlns:a16="http://schemas.microsoft.com/office/drawing/2014/main" id="{D8D9A108-1383-CA44-D19E-F726553BBE5C}"/>
              </a:ext>
            </a:extLst>
          </p:cNvPr>
          <p:cNvSpPr>
            <a:spLocks noGrp="1"/>
          </p:cNvSpPr>
          <p:nvPr>
            <p:ph type="subTitle" idx="1"/>
          </p:nvPr>
        </p:nvSpPr>
        <p:spPr>
          <a:xfrm>
            <a:off x="1135134" y="4466383"/>
            <a:ext cx="10377252" cy="2276669"/>
          </a:xfrm>
        </p:spPr>
        <p:txBody>
          <a:bodyPr anchor="ctr">
            <a:noAutofit/>
          </a:bodyPr>
          <a:lstStyle/>
          <a:p>
            <a:pPr algn="l"/>
            <a:r>
              <a:rPr lang="en-US" sz="1800" b="1" dirty="0">
                <a:latin typeface="Times New Roman" panose="02020603050405020304" pitchFamily="18" charset="0"/>
                <a:cs typeface="Times New Roman" panose="02020603050405020304" pitchFamily="18" charset="0"/>
              </a:rPr>
              <a:t>Academics do not turn to managers for inspiration for their research and managers do not consult on theories to develop models and strategies.</a:t>
            </a:r>
          </a:p>
          <a:p>
            <a:pPr algn="l"/>
            <a:endParaRPr lang="en-US" sz="1800" dirty="0">
              <a:latin typeface="Times New Roman" panose="02020603050405020304" pitchFamily="18" charset="0"/>
              <a:cs typeface="Times New Roman" panose="02020603050405020304" pitchFamily="18" charset="0"/>
            </a:endParaRPr>
          </a:p>
          <a:p>
            <a:pPr algn="l"/>
            <a:r>
              <a:rPr lang="en-US" sz="1800" dirty="0">
                <a:latin typeface="Times New Roman" panose="02020603050405020304" pitchFamily="18" charset="0"/>
                <a:cs typeface="Times New Roman" panose="02020603050405020304" pitchFamily="18" charset="0"/>
              </a:rPr>
              <a:t>Keywords: </a:t>
            </a:r>
            <a:r>
              <a:rPr lang="en-US" sz="1800" i="1" dirty="0" err="1">
                <a:latin typeface="Times New Roman" panose="02020603050405020304" pitchFamily="18" charset="0"/>
                <a:cs typeface="Times New Roman" panose="02020603050405020304" pitchFamily="18" charset="0"/>
              </a:rPr>
              <a:t>rigour</a:t>
            </a:r>
            <a:r>
              <a:rPr lang="en-US" sz="1800" i="1" dirty="0">
                <a:latin typeface="Times New Roman" panose="02020603050405020304" pitchFamily="18" charset="0"/>
                <a:cs typeface="Times New Roman" panose="02020603050405020304" pitchFamily="18" charset="0"/>
              </a:rPr>
              <a:t> and relevance</a:t>
            </a:r>
            <a:r>
              <a:rPr lang="en-US" sz="1800" dirty="0">
                <a:latin typeface="Times New Roman" panose="02020603050405020304" pitchFamily="18" charset="0"/>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management research</a:t>
            </a:r>
            <a:r>
              <a:rPr lang="en-US" sz="1800" dirty="0">
                <a:latin typeface="Times New Roman" panose="02020603050405020304" pitchFamily="18" charset="0"/>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theory and practice</a:t>
            </a:r>
            <a:r>
              <a:rPr lang="en-US" sz="1800" dirty="0">
                <a:latin typeface="Times New Roman" panose="02020603050405020304" pitchFamily="18" charset="0"/>
                <a:cs typeface="Times New Roman" panose="02020603050405020304" pitchFamily="18" charset="0"/>
              </a:rPr>
              <a:t>; </a:t>
            </a:r>
            <a:r>
              <a:rPr lang="en-US" sz="1800" i="1" dirty="0">
                <a:latin typeface="Times New Roman" panose="02020603050405020304" pitchFamily="18" charset="0"/>
                <a:cs typeface="Times New Roman" panose="02020603050405020304" pitchFamily="18" charset="0"/>
              </a:rPr>
              <a:t>knowledge production; research Knowledge</a:t>
            </a:r>
            <a:endParaRPr lang="pt-PT" sz="1800" i="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40CAF04-F867-EDA4-EB35-04AFD509E6D7}"/>
              </a:ext>
            </a:extLst>
          </p:cNvPr>
          <p:cNvSpPr txBox="1"/>
          <p:nvPr/>
        </p:nvSpPr>
        <p:spPr>
          <a:xfrm>
            <a:off x="1069115" y="3470499"/>
            <a:ext cx="3452181" cy="338554"/>
          </a:xfrm>
          <a:prstGeom prst="rect">
            <a:avLst/>
          </a:prstGeom>
          <a:noFill/>
        </p:spPr>
        <p:txBody>
          <a:bodyPr wrap="square" rtlCol="0">
            <a:spAutoFit/>
          </a:bodyPr>
          <a:lstStyle/>
          <a:p>
            <a:r>
              <a:rPr lang="en-MO" sz="1600" dirty="0">
                <a:solidFill>
                  <a:schemeClr val="bg1"/>
                </a:solidFill>
                <a:latin typeface="Times New Roman" panose="02020603050405020304" pitchFamily="18" charset="0"/>
                <a:cs typeface="Times New Roman" panose="02020603050405020304" pitchFamily="18" charset="0"/>
              </a:rPr>
              <a:t>António Reynolds Castel-Branco</a:t>
            </a:r>
          </a:p>
        </p:txBody>
      </p:sp>
      <p:sp>
        <p:nvSpPr>
          <p:cNvPr id="6" name="TextBox 5">
            <a:extLst>
              <a:ext uri="{FF2B5EF4-FFF2-40B4-BE49-F238E27FC236}">
                <a16:creationId xmlns:a16="http://schemas.microsoft.com/office/drawing/2014/main" id="{B7E817FF-10A0-161B-D751-53C98D749266}"/>
              </a:ext>
            </a:extLst>
          </p:cNvPr>
          <p:cNvSpPr txBox="1"/>
          <p:nvPr/>
        </p:nvSpPr>
        <p:spPr>
          <a:xfrm>
            <a:off x="7899312" y="3470499"/>
            <a:ext cx="3452181" cy="338554"/>
          </a:xfrm>
          <a:prstGeom prst="rect">
            <a:avLst/>
          </a:prstGeom>
          <a:noFill/>
        </p:spPr>
        <p:txBody>
          <a:bodyPr wrap="square" rtlCol="0">
            <a:spAutoFit/>
          </a:bodyPr>
          <a:lstStyle/>
          <a:p>
            <a:pPr algn="r"/>
            <a:r>
              <a:rPr lang="en-MO" sz="1600" dirty="0">
                <a:solidFill>
                  <a:schemeClr val="bg1"/>
                </a:solidFill>
                <a:latin typeface="Times New Roman" panose="02020603050405020304" pitchFamily="18" charset="0"/>
                <a:cs typeface="Times New Roman" panose="02020603050405020304" pitchFamily="18" charset="0"/>
              </a:rPr>
              <a:t>Professora Doutora Carla Curado</a:t>
            </a:r>
          </a:p>
        </p:txBody>
      </p:sp>
    </p:spTree>
    <p:extLst>
      <p:ext uri="{BB962C8B-B14F-4D97-AF65-F5344CB8AC3E}">
        <p14:creationId xmlns:p14="http://schemas.microsoft.com/office/powerpoint/2010/main" val="739645784"/>
      </p:ext>
    </p:extLst>
  </p:cSld>
  <p:clrMapOvr>
    <a:masterClrMapping/>
  </p:clrMapOvr>
  <mc:AlternateContent xmlns:mc="http://schemas.openxmlformats.org/markup-compatibility/2006" xmlns:p14="http://schemas.microsoft.com/office/powerpoint/2010/main">
    <mc:Choice Requires="p14">
      <p:transition spd="slow" p14:dur="1250">
        <p:fad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AFE8227-C443-417B-BA91-520EB1EF4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Many question marks on black background">
            <a:extLst>
              <a:ext uri="{FF2B5EF4-FFF2-40B4-BE49-F238E27FC236}">
                <a16:creationId xmlns:a16="http://schemas.microsoft.com/office/drawing/2014/main" id="{4E271B6C-EFA7-6C49-2AEC-5597F4C011D9}"/>
              </a:ext>
            </a:extLst>
          </p:cNvPr>
          <p:cNvPicPr>
            <a:picLocks noChangeAspect="1"/>
          </p:cNvPicPr>
          <p:nvPr/>
        </p:nvPicPr>
        <p:blipFill rotWithShape="1">
          <a:blip r:embed="rId2"/>
          <a:srcRect l="22751" r="2" b="2"/>
          <a:stretch/>
        </p:blipFill>
        <p:spPr>
          <a:xfrm>
            <a:off x="20" y="431"/>
            <a:ext cx="8115280" cy="6408311"/>
          </a:xfrm>
          <a:prstGeom prst="rect">
            <a:avLst/>
          </a:prstGeom>
        </p:spPr>
      </p:pic>
      <p:sp>
        <p:nvSpPr>
          <p:cNvPr id="3" name="Marcador de Posição de Conteúdo 2">
            <a:extLst>
              <a:ext uri="{FF2B5EF4-FFF2-40B4-BE49-F238E27FC236}">
                <a16:creationId xmlns:a16="http://schemas.microsoft.com/office/drawing/2014/main" id="{1B9C3CAF-FB22-FCB3-BD2F-60C4A1A9F222}"/>
              </a:ext>
            </a:extLst>
          </p:cNvPr>
          <p:cNvSpPr>
            <a:spLocks noGrp="1"/>
          </p:cNvSpPr>
          <p:nvPr>
            <p:ph idx="1"/>
          </p:nvPr>
        </p:nvSpPr>
        <p:spPr>
          <a:xfrm>
            <a:off x="8305263" y="2405156"/>
            <a:ext cx="3634946" cy="1560669"/>
          </a:xfrm>
        </p:spPr>
        <p:txBody>
          <a:bodyPr>
            <a:normAutofit/>
          </a:bodyPr>
          <a:lstStyle/>
          <a:p>
            <a:pPr marL="0" indent="0" algn="just">
              <a:buNone/>
            </a:pPr>
            <a:r>
              <a:rPr lang="en-US" sz="2000" i="1" dirty="0">
                <a:latin typeface="Times New Roman" panose="02020603050405020304" pitchFamily="18" charset="0"/>
                <a:cs typeface="Times New Roman" panose="02020603050405020304" pitchFamily="18" charset="0"/>
              </a:rPr>
              <a:t>Is there a particular ineliminable problem due to </a:t>
            </a:r>
            <a:r>
              <a:rPr lang="en-US" sz="2000" b="1" i="1" dirty="0">
                <a:latin typeface="Times New Roman" panose="02020603050405020304" pitchFamily="18" charset="0"/>
                <a:cs typeface="Times New Roman" panose="02020603050405020304" pitchFamily="18" charset="0"/>
              </a:rPr>
              <a:t>lack of communication </a:t>
            </a:r>
            <a:r>
              <a:rPr lang="en-US" sz="2000" i="1" dirty="0">
                <a:latin typeface="Times New Roman" panose="02020603050405020304" pitchFamily="18" charset="0"/>
                <a:cs typeface="Times New Roman" panose="02020603050405020304" pitchFamily="18" charset="0"/>
              </a:rPr>
              <a:t>between science and practice in the management disciplines?</a:t>
            </a:r>
            <a:endParaRPr lang="pt-PT" sz="2000" i="1" dirty="0">
              <a:latin typeface="Times New Roman" panose="02020603050405020304" pitchFamily="18" charset="0"/>
              <a:cs typeface="Times New Roman" panose="02020603050405020304" pitchFamily="18" charset="0"/>
            </a:endParaRPr>
          </a:p>
        </p:txBody>
      </p:sp>
      <p:sp>
        <p:nvSpPr>
          <p:cNvPr id="11" name="Rectangle 10">
            <a:extLst>
              <a:ext uri="{FF2B5EF4-FFF2-40B4-BE49-F238E27FC236}">
                <a16:creationId xmlns:a16="http://schemas.microsoft.com/office/drawing/2014/main" id="{907741FC-B544-4A6E-B831-6789D04233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6408741"/>
            <a:ext cx="12191998" cy="457202"/>
          </a:xfrm>
          <a:prstGeom prst="rect">
            <a:avLst/>
          </a:prstGeom>
          <a:gradFill>
            <a:gsLst>
              <a:gs pos="34000">
                <a:srgbClr val="000000">
                  <a:alpha val="96000"/>
                </a:srgbClr>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F0BE7ED-7814-4273-B18A-F26CC03803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 y="6408742"/>
            <a:ext cx="8115300" cy="449258"/>
          </a:xfrm>
          <a:prstGeom prst="rect">
            <a:avLst/>
          </a:prstGeom>
          <a:gradFill>
            <a:gsLst>
              <a:gs pos="28000">
                <a:schemeClr val="accent1">
                  <a:lumMod val="75000"/>
                  <a:alpha val="59000"/>
                </a:schemeClr>
              </a:gs>
              <a:gs pos="100000">
                <a:srgbClr val="000000">
                  <a:alpha val="70000"/>
                </a:srgb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10A72579-D1F5-3350-A9AD-E449C3DDFD6A}"/>
              </a:ext>
            </a:extLst>
          </p:cNvPr>
          <p:cNvSpPr>
            <a:spLocks noGrp="1"/>
          </p:cNvSpPr>
          <p:nvPr>
            <p:ph type="sldNum" sz="quarter" idx="12"/>
          </p:nvPr>
        </p:nvSpPr>
        <p:spPr/>
        <p:txBody>
          <a:bodyPr/>
          <a:lstStyle/>
          <a:p>
            <a:fld id="{998DFC45-BD3F-4318-B8F5-9FDB07D07323}" type="slidenum">
              <a:rPr lang="pt-PT" smtClean="0">
                <a:solidFill>
                  <a:schemeClr val="bg1"/>
                </a:solidFill>
                <a:latin typeface="Times New Roman" panose="02020603050405020304" pitchFamily="18" charset="0"/>
                <a:cs typeface="Times New Roman" panose="02020603050405020304" pitchFamily="18" charset="0"/>
              </a:rPr>
              <a:t>10</a:t>
            </a:fld>
            <a:endParaRPr lang="pt-PT"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9434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6C38238-5B6E-6747-B2DC-DD889BCB7BF7}"/>
              </a:ext>
            </a:extLst>
          </p:cNvPr>
          <p:cNvSpPr>
            <a:spLocks noGrp="1"/>
          </p:cNvSpPr>
          <p:nvPr>
            <p:ph type="title"/>
          </p:nvPr>
        </p:nvSpPr>
        <p:spPr>
          <a:xfrm>
            <a:off x="1148021" y="294538"/>
            <a:ext cx="9895951" cy="1033669"/>
          </a:xfrm>
        </p:spPr>
        <p:txBody>
          <a:bodyPr>
            <a:normAutofit fontScale="90000"/>
          </a:bodyPr>
          <a:lstStyle/>
          <a:p>
            <a:pPr algn="ctr"/>
            <a:r>
              <a:rPr lang="en-US" sz="3600" dirty="0">
                <a:solidFill>
                  <a:srgbClr val="FFFFFF"/>
                </a:solidFill>
                <a:latin typeface="Times New Roman" panose="02020603050405020304" pitchFamily="18" charset="0"/>
                <a:cs typeface="Times New Roman" panose="02020603050405020304" pitchFamily="18" charset="0"/>
              </a:rPr>
              <a:t>The creation of management knowledge:</a:t>
            </a:r>
            <a:br>
              <a:rPr lang="en-US" sz="3600" dirty="0">
                <a:solidFill>
                  <a:srgbClr val="FFFFFF"/>
                </a:solidFill>
                <a:latin typeface="Times New Roman" panose="02020603050405020304" pitchFamily="18" charset="0"/>
                <a:cs typeface="Times New Roman" panose="02020603050405020304" pitchFamily="18" charset="0"/>
              </a:rPr>
            </a:br>
            <a:r>
              <a:rPr lang="en-US" sz="3600" dirty="0">
                <a:solidFill>
                  <a:srgbClr val="FFFFFF"/>
                </a:solidFill>
                <a:latin typeface="Times New Roman" panose="02020603050405020304" pitchFamily="18" charset="0"/>
                <a:cs typeface="Times New Roman" panose="02020603050405020304" pitchFamily="18" charset="0"/>
              </a:rPr>
              <a:t>the hypothesis of the cognitive process</a:t>
            </a:r>
            <a:endParaRPr lang="pt-PT" sz="3600" dirty="0">
              <a:solidFill>
                <a:srgbClr val="FFFFFF"/>
              </a:solidFill>
              <a:latin typeface="Times New Roman" panose="02020603050405020304" pitchFamily="18" charset="0"/>
              <a:cs typeface="Times New Roman" panose="02020603050405020304" pitchFamily="18" charset="0"/>
            </a:endParaRPr>
          </a:p>
        </p:txBody>
      </p:sp>
      <p:sp>
        <p:nvSpPr>
          <p:cNvPr id="3" name="Marcador de Posição de Conteúdo 2">
            <a:extLst>
              <a:ext uri="{FF2B5EF4-FFF2-40B4-BE49-F238E27FC236}">
                <a16:creationId xmlns:a16="http://schemas.microsoft.com/office/drawing/2014/main" id="{911181EF-C4D6-1654-EB63-F924587F581D}"/>
              </a:ext>
            </a:extLst>
          </p:cNvPr>
          <p:cNvSpPr>
            <a:spLocks noGrp="1"/>
          </p:cNvSpPr>
          <p:nvPr>
            <p:ph idx="1"/>
          </p:nvPr>
        </p:nvSpPr>
        <p:spPr>
          <a:xfrm>
            <a:off x="1233982" y="1756467"/>
            <a:ext cx="9724031" cy="4806995"/>
          </a:xfrm>
        </p:spPr>
        <p:txBody>
          <a:bodyPr anchor="ctr">
            <a:noAutofit/>
          </a:bodyPr>
          <a:lstStyle/>
          <a:p>
            <a:pPr marL="0" indent="0">
              <a:buNone/>
            </a:pPr>
            <a:r>
              <a:rPr lang="en-US" sz="2000" b="1" dirty="0">
                <a:latin typeface="Times New Roman" panose="02020603050405020304" pitchFamily="18" charset="0"/>
                <a:cs typeface="Times New Roman" panose="02020603050405020304" pitchFamily="18" charset="0"/>
              </a:rPr>
              <a:t>Managerial methods derive in part from scientific research</a:t>
            </a:r>
            <a:r>
              <a:rPr lang="en-US" sz="2000" dirty="0">
                <a:latin typeface="Times New Roman" panose="02020603050405020304" pitchFamily="18" charset="0"/>
                <a:cs typeface="Times New Roman" panose="02020603050405020304" pitchFamily="18" charset="0"/>
              </a:rPr>
              <a:t> (Beyer &amp;Trice, 1982; Lawler et al., 1985; Backer, 1991).</a:t>
            </a:r>
          </a:p>
          <a:p>
            <a:pPr marL="0" indent="0">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US" sz="2000" b="1" dirty="0">
                <a:latin typeface="Times New Roman" panose="02020603050405020304" pitchFamily="18" charset="0"/>
                <a:cs typeface="Times New Roman" panose="02020603050405020304" pitchFamily="18" charset="0"/>
              </a:rPr>
              <a:t>The process linking science and practice </a:t>
            </a:r>
            <a:r>
              <a:rPr lang="en-US" sz="2000" dirty="0">
                <a:latin typeface="Times New Roman" panose="02020603050405020304" pitchFamily="18" charset="0"/>
                <a:cs typeface="Times New Roman" panose="02020603050405020304" pitchFamily="18" charset="0"/>
              </a:rPr>
              <a:t>is very similar to that of the application of knowledge in R&amp;D processes, </a:t>
            </a:r>
            <a:r>
              <a:rPr lang="en-US" sz="2000" b="1" dirty="0">
                <a:latin typeface="Times New Roman" panose="02020603050405020304" pitchFamily="18" charset="0"/>
                <a:cs typeface="Times New Roman" panose="02020603050405020304" pitchFamily="18" charset="0"/>
              </a:rPr>
              <a:t>assuming that research is an antecedent of operational management</a:t>
            </a:r>
            <a:r>
              <a:rPr lang="en-US" sz="2000" dirty="0">
                <a:latin typeface="Times New Roman" panose="02020603050405020304" pitchFamily="18" charset="0"/>
                <a:cs typeface="Times New Roman" panose="02020603050405020304" pitchFamily="18" charset="0"/>
              </a:rPr>
              <a:t>.</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R&amp;D has a procedure of applying theory to practice: </a:t>
            </a:r>
          </a:p>
          <a:p>
            <a:pPr marL="0" indent="0" algn="ctr">
              <a:buNone/>
            </a:pPr>
            <a:r>
              <a:rPr lang="en-US" sz="2000" dirty="0">
                <a:latin typeface="Times New Roman" panose="02020603050405020304" pitchFamily="18" charset="0"/>
                <a:cs typeface="Times New Roman" panose="02020603050405020304" pitchFamily="18" charset="0"/>
              </a:rPr>
              <a:t>basic research → applied research → product</a:t>
            </a:r>
          </a:p>
          <a:p>
            <a:pPr marL="0" indent="0" algn="ctr">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Using this idea, the transfer of the results of scientific research to the result:  </a:t>
            </a:r>
          </a:p>
          <a:p>
            <a:pPr marL="0" indent="0" algn="ctr">
              <a:buNone/>
            </a:pPr>
            <a:r>
              <a:rPr lang="en-US" sz="2000" dirty="0">
                <a:latin typeface="Times New Roman" panose="02020603050405020304" pitchFamily="18" charset="0"/>
                <a:cs typeface="Times New Roman" panose="02020603050405020304" pitchFamily="18" charset="0"/>
              </a:rPr>
              <a:t>scientific research →applied research → decision making practices</a:t>
            </a:r>
            <a:endParaRPr lang="pt-PT"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7840E8A-354D-29F9-A121-A59C245EB2E1}"/>
              </a:ext>
            </a:extLst>
          </p:cNvPr>
          <p:cNvSpPr>
            <a:spLocks noGrp="1"/>
          </p:cNvSpPr>
          <p:nvPr>
            <p:ph type="sldNum" sz="quarter" idx="12"/>
          </p:nvPr>
        </p:nvSpPr>
        <p:spPr/>
        <p:txBody>
          <a:bodyPr/>
          <a:lstStyle/>
          <a:p>
            <a:fld id="{998DFC45-BD3F-4318-B8F5-9FDB07D07323}" type="slidenum">
              <a:rPr lang="pt-PT" smtClean="0">
                <a:latin typeface="Times New Roman" panose="02020603050405020304" pitchFamily="18" charset="0"/>
                <a:cs typeface="Times New Roman" panose="02020603050405020304" pitchFamily="18" charset="0"/>
              </a:rPr>
              <a:t>11</a:t>
            </a:fld>
            <a:endParaRPr lang="pt-P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7927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17E911-875F-4DE5-8699-99D9F1805A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5" y="1410079"/>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79FC903-E955-D894-EEE3-F5B2E9FCFFD8}"/>
              </a:ext>
            </a:extLst>
          </p:cNvPr>
          <p:cNvSpPr>
            <a:spLocks noGrp="1"/>
          </p:cNvSpPr>
          <p:nvPr>
            <p:ph type="title"/>
          </p:nvPr>
        </p:nvSpPr>
        <p:spPr>
          <a:xfrm>
            <a:off x="139959" y="1376171"/>
            <a:ext cx="3761014" cy="2928384"/>
          </a:xfrm>
        </p:spPr>
        <p:txBody>
          <a:bodyPr anchor="b">
            <a:noAutofit/>
          </a:bodyPr>
          <a:lstStyle/>
          <a:p>
            <a:pPr algn="r"/>
            <a:r>
              <a:rPr lang="en-US" sz="4000" dirty="0">
                <a:solidFill>
                  <a:srgbClr val="FFFFFF"/>
                </a:solidFill>
                <a:latin typeface="Times New Roman" panose="02020603050405020304" pitchFamily="18" charset="0"/>
                <a:cs typeface="Times New Roman" panose="02020603050405020304" pitchFamily="18" charset="0"/>
              </a:rPr>
              <a:t>The creation of management knowledge: the hypothesis of the cognitive process</a:t>
            </a:r>
            <a:endParaRPr lang="pt-PT" sz="4000" dirty="0">
              <a:solidFill>
                <a:srgbClr val="FFFFFF"/>
              </a:solidFill>
              <a:latin typeface="Times New Roman" panose="02020603050405020304" pitchFamily="18" charset="0"/>
              <a:cs typeface="Times New Roman" panose="02020603050405020304" pitchFamily="18" charset="0"/>
            </a:endParaRPr>
          </a:p>
        </p:txBody>
      </p:sp>
      <p:sp>
        <p:nvSpPr>
          <p:cNvPr id="3" name="Marcador de Posição de Conteúdo 2">
            <a:extLst>
              <a:ext uri="{FF2B5EF4-FFF2-40B4-BE49-F238E27FC236}">
                <a16:creationId xmlns:a16="http://schemas.microsoft.com/office/drawing/2014/main" id="{969BBE6E-EEC5-AAF4-08E4-74376CA53D5D}"/>
              </a:ext>
            </a:extLst>
          </p:cNvPr>
          <p:cNvSpPr>
            <a:spLocks noGrp="1"/>
          </p:cNvSpPr>
          <p:nvPr>
            <p:ph idx="1"/>
          </p:nvPr>
        </p:nvSpPr>
        <p:spPr>
          <a:xfrm>
            <a:off x="4484909" y="1376171"/>
            <a:ext cx="3222182" cy="3366052"/>
          </a:xfrm>
        </p:spPr>
        <p:txBody>
          <a:bodyPr anchor="ctr">
            <a:normAutofit/>
          </a:bodyPr>
          <a:lstStyle/>
          <a:p>
            <a:pPr marL="0" indent="0">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One possible problem in this knowledge transfer </a:t>
            </a:r>
            <a:r>
              <a:rPr lang="en-US" sz="2000" b="1" dirty="0">
                <a:latin typeface="Times New Roman" panose="02020603050405020304" pitchFamily="18" charset="0"/>
                <a:cs typeface="Times New Roman" panose="02020603050405020304" pitchFamily="18" charset="0"/>
              </a:rPr>
              <a:t>may be a language problem,</a:t>
            </a:r>
            <a:r>
              <a:rPr lang="en-US" sz="2000" dirty="0">
                <a:latin typeface="Times New Roman" panose="02020603050405020304" pitchFamily="18" charset="0"/>
                <a:cs typeface="Times New Roman" panose="02020603050405020304" pitchFamily="18" charset="0"/>
              </a:rPr>
              <a:t> but a solution could be found by </a:t>
            </a:r>
            <a:r>
              <a:rPr lang="en-US" sz="2000" b="1" dirty="0">
                <a:latin typeface="Times New Roman" panose="02020603050405020304" pitchFamily="18" charset="0"/>
                <a:cs typeface="Times New Roman" panose="02020603050405020304" pitchFamily="18" charset="0"/>
              </a:rPr>
              <a:t>using a broker's knowledge</a:t>
            </a:r>
            <a:r>
              <a:rPr lang="en-US" sz="2000" dirty="0">
                <a:latin typeface="Times New Roman" panose="02020603050405020304" pitchFamily="18" charset="0"/>
                <a:cs typeface="Times New Roman" panose="02020603050405020304" pitchFamily="18" charset="0"/>
              </a:rPr>
              <a:t> (Shapiro et al., 2007).</a:t>
            </a:r>
            <a:endParaRPr lang="pt-PT" sz="2000" dirty="0">
              <a:latin typeface="Times New Roman" panose="02020603050405020304" pitchFamily="18" charset="0"/>
              <a:cs typeface="Times New Roman" panose="02020603050405020304" pitchFamily="18" charset="0"/>
            </a:endParaRPr>
          </a:p>
        </p:txBody>
      </p:sp>
      <p:pic>
        <p:nvPicPr>
          <p:cNvPr id="5" name="Picture 4" descr="Abstract blurred public library with bookshelves">
            <a:extLst>
              <a:ext uri="{FF2B5EF4-FFF2-40B4-BE49-F238E27FC236}">
                <a16:creationId xmlns:a16="http://schemas.microsoft.com/office/drawing/2014/main" id="{AC5AE287-ED1C-2048-3EE3-CDB79BF3126E}"/>
              </a:ext>
            </a:extLst>
          </p:cNvPr>
          <p:cNvPicPr>
            <a:picLocks noChangeAspect="1"/>
          </p:cNvPicPr>
          <p:nvPr/>
        </p:nvPicPr>
        <p:blipFill rotWithShape="1">
          <a:blip r:embed="rId2"/>
          <a:srcRect l="18962" r="41302" b="-1"/>
          <a:stretch/>
        </p:blipFill>
        <p:spPr>
          <a:xfrm>
            <a:off x="8109502" y="297961"/>
            <a:ext cx="4082498" cy="6857990"/>
          </a:xfrm>
          <a:prstGeom prst="rect">
            <a:avLst/>
          </a:prstGeom>
        </p:spPr>
      </p:pic>
      <p:sp>
        <p:nvSpPr>
          <p:cNvPr id="4" name="Slide Number Placeholder 3">
            <a:extLst>
              <a:ext uri="{FF2B5EF4-FFF2-40B4-BE49-F238E27FC236}">
                <a16:creationId xmlns:a16="http://schemas.microsoft.com/office/drawing/2014/main" id="{D1197253-94A6-4642-D386-E05FE09A275B}"/>
              </a:ext>
            </a:extLst>
          </p:cNvPr>
          <p:cNvSpPr>
            <a:spLocks noGrp="1"/>
          </p:cNvSpPr>
          <p:nvPr>
            <p:ph type="sldNum" sz="quarter" idx="12"/>
          </p:nvPr>
        </p:nvSpPr>
        <p:spPr/>
        <p:txBody>
          <a:bodyPr/>
          <a:lstStyle/>
          <a:p>
            <a:fld id="{998DFC45-BD3F-4318-B8F5-9FDB07D07323}" type="slidenum">
              <a:rPr lang="pt-PT" smtClean="0">
                <a:latin typeface="Times New Roman" panose="02020603050405020304" pitchFamily="18" charset="0"/>
                <a:cs typeface="Times New Roman" panose="02020603050405020304" pitchFamily="18" charset="0"/>
              </a:rPr>
              <a:t>12</a:t>
            </a:fld>
            <a:endParaRPr lang="pt-P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7195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662301E-0ED1-ABDE-E9C4-93082E1013E5}"/>
              </a:ext>
            </a:extLst>
          </p:cNvPr>
          <p:cNvSpPr>
            <a:spLocks noGrp="1"/>
          </p:cNvSpPr>
          <p:nvPr>
            <p:ph type="title"/>
          </p:nvPr>
        </p:nvSpPr>
        <p:spPr>
          <a:xfrm>
            <a:off x="1812504" y="388600"/>
            <a:ext cx="8566990" cy="1225177"/>
          </a:xfrm>
        </p:spPr>
        <p:txBody>
          <a:bodyPr vert="horz" lIns="91440" tIns="45720" rIns="91440" bIns="45720" rtlCol="0" anchor="b">
            <a:noAutofit/>
          </a:bodyPr>
          <a:lstStyle/>
          <a:p>
            <a:pPr algn="ctr"/>
            <a:r>
              <a:rPr lang="en-US" sz="3600" b="1" kern="1200" dirty="0">
                <a:solidFill>
                  <a:schemeClr val="tx1"/>
                </a:solidFill>
                <a:latin typeface="Times New Roman" panose="02020603050405020304" pitchFamily="18" charset="0"/>
                <a:cs typeface="Times New Roman" panose="02020603050405020304" pitchFamily="18" charset="0"/>
              </a:rPr>
              <a:t>The creation of management knowledge: the hypothesis of the cognitive process</a:t>
            </a:r>
          </a:p>
        </p:txBody>
      </p:sp>
      <p:sp>
        <p:nvSpPr>
          <p:cNvPr id="12" name="CaixaDeTexto 11">
            <a:extLst>
              <a:ext uri="{FF2B5EF4-FFF2-40B4-BE49-F238E27FC236}">
                <a16:creationId xmlns:a16="http://schemas.microsoft.com/office/drawing/2014/main" id="{98303512-791E-7C99-A56F-7D62170587D2}"/>
              </a:ext>
            </a:extLst>
          </p:cNvPr>
          <p:cNvSpPr txBox="1"/>
          <p:nvPr/>
        </p:nvSpPr>
        <p:spPr>
          <a:xfrm>
            <a:off x="940904" y="4452730"/>
            <a:ext cx="10681253" cy="1490870"/>
          </a:xfrm>
          <a:prstGeom prst="rect">
            <a:avLst/>
          </a:prstGeom>
        </p:spPr>
        <p:txBody>
          <a:bodyPr vert="horz" lIns="91440" tIns="45720" rIns="91440" bIns="45720" rtlCol="0">
            <a:noAutofit/>
          </a:bodyPr>
          <a:lstStyle/>
          <a:p>
            <a:pPr>
              <a:lnSpc>
                <a:spcPct val="90000"/>
              </a:lnSpc>
              <a:spcAft>
                <a:spcPts val="600"/>
              </a:spcAft>
            </a:pPr>
            <a:r>
              <a:rPr lang="en-US" sz="2000" dirty="0">
                <a:latin typeface="Times New Roman" panose="02020603050405020304" pitchFamily="18" charset="0"/>
                <a:cs typeface="Times New Roman" panose="02020603050405020304" pitchFamily="18" charset="0"/>
              </a:rPr>
              <a:t>Example of the framework that was identified for research in the technology field (Arora et al., 2001).</a:t>
            </a:r>
          </a:p>
          <a:p>
            <a:pPr indent="-228600">
              <a:lnSpc>
                <a:spcPct val="90000"/>
              </a:lnSpc>
              <a:spcAft>
                <a:spcPts val="600"/>
              </a:spcAft>
              <a:buFont typeface="Arial" panose="020B0604020202020204" pitchFamily="34" charset="0"/>
              <a:buChar char="•"/>
            </a:pPr>
            <a:endParaRPr lang="en-US" sz="2000" dirty="0">
              <a:latin typeface="Times New Roman" panose="02020603050405020304" pitchFamily="18" charset="0"/>
              <a:cs typeface="Times New Roman" panose="02020603050405020304" pitchFamily="18" charset="0"/>
            </a:endParaRPr>
          </a:p>
          <a:p>
            <a:pPr algn="just">
              <a:lnSpc>
                <a:spcPct val="90000"/>
              </a:lnSpc>
              <a:spcAft>
                <a:spcPts val="600"/>
              </a:spcAft>
            </a:pPr>
            <a:r>
              <a:rPr lang="en-US" sz="2000" dirty="0">
                <a:latin typeface="Times New Roman" panose="02020603050405020304" pitchFamily="18" charset="0"/>
                <a:cs typeface="Times New Roman" panose="02020603050405020304" pitchFamily="18" charset="0"/>
              </a:rPr>
              <a:t>In this perspective, </a:t>
            </a:r>
            <a:r>
              <a:rPr lang="en-US" sz="2000" b="1" dirty="0">
                <a:latin typeface="Times New Roman" panose="02020603050405020304" pitchFamily="18" charset="0"/>
                <a:cs typeface="Times New Roman" panose="02020603050405020304" pitchFamily="18" charset="0"/>
              </a:rPr>
              <a:t>consultants and executive education schools</a:t>
            </a:r>
            <a:r>
              <a:rPr lang="en-US" sz="2000" dirty="0">
                <a:latin typeface="Times New Roman" panose="02020603050405020304" pitchFamily="18" charset="0"/>
                <a:cs typeface="Times New Roman" panose="02020603050405020304" pitchFamily="18" charset="0"/>
              </a:rPr>
              <a:t>, from universities to private training institutions, </a:t>
            </a:r>
            <a:r>
              <a:rPr lang="en-US" sz="2000" b="1" dirty="0">
                <a:latin typeface="Times New Roman" panose="02020603050405020304" pitchFamily="18" charset="0"/>
                <a:cs typeface="Times New Roman" panose="02020603050405020304" pitchFamily="18" charset="0"/>
              </a:rPr>
              <a:t>would have the task of ‘translating’ and transferring the research content into managerial practices</a:t>
            </a:r>
            <a:r>
              <a:rPr lang="en-US" sz="2000" dirty="0">
                <a:latin typeface="Times New Roman" panose="02020603050405020304" pitchFamily="18" charset="0"/>
                <a:cs typeface="Times New Roman" panose="02020603050405020304" pitchFamily="18" charset="0"/>
              </a:rPr>
              <a:t> ( Starkey et al., 2009).</a:t>
            </a:r>
          </a:p>
        </p:txBody>
      </p:sp>
      <p:pic>
        <p:nvPicPr>
          <p:cNvPr id="5" name="Marcador de Posição de Conteúdo 4">
            <a:extLst>
              <a:ext uri="{FF2B5EF4-FFF2-40B4-BE49-F238E27FC236}">
                <a16:creationId xmlns:a16="http://schemas.microsoft.com/office/drawing/2014/main" id="{D95181B1-E1CA-D709-C8D3-2554338735BB}"/>
              </a:ext>
            </a:extLst>
          </p:cNvPr>
          <p:cNvPicPr>
            <a:picLocks noGrp="1" noChangeAspect="1"/>
          </p:cNvPicPr>
          <p:nvPr>
            <p:ph idx="1"/>
          </p:nvPr>
        </p:nvPicPr>
        <p:blipFill>
          <a:blip r:embed="rId2"/>
          <a:stretch>
            <a:fillRect/>
          </a:stretch>
        </p:blipFill>
        <p:spPr>
          <a:xfrm>
            <a:off x="3472071" y="1796511"/>
            <a:ext cx="4899876" cy="2581834"/>
          </a:xfrm>
          <a:prstGeom prst="rect">
            <a:avLst/>
          </a:prstGeom>
        </p:spPr>
      </p:pic>
      <p:sp>
        <p:nvSpPr>
          <p:cNvPr id="19" name="Rectangle 18">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rgbClr val="000000"/>
              </a:gs>
              <a:gs pos="100000">
                <a:schemeClr val="accent1">
                  <a:lumMod val="7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rgbClr val="000000">
                  <a:alpha val="46000"/>
                </a:srgbClr>
              </a:gs>
              <a:gs pos="99000">
                <a:schemeClr val="accent1"/>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1BD3A1BF-CF7A-4FCD-C02B-7F0DE48FA471}"/>
              </a:ext>
            </a:extLst>
          </p:cNvPr>
          <p:cNvSpPr>
            <a:spLocks noGrp="1"/>
          </p:cNvSpPr>
          <p:nvPr>
            <p:ph type="sldNum" sz="quarter" idx="12"/>
          </p:nvPr>
        </p:nvSpPr>
        <p:spPr/>
        <p:txBody>
          <a:bodyPr/>
          <a:lstStyle/>
          <a:p>
            <a:fld id="{998DFC45-BD3F-4318-B8F5-9FDB07D07323}" type="slidenum">
              <a:rPr lang="pt-PT" smtClean="0">
                <a:solidFill>
                  <a:schemeClr val="bg1"/>
                </a:solidFill>
                <a:latin typeface="Times New Roman" panose="02020603050405020304" pitchFamily="18" charset="0"/>
                <a:cs typeface="Times New Roman" panose="02020603050405020304" pitchFamily="18" charset="0"/>
              </a:rPr>
              <a:t>13</a:t>
            </a:fld>
            <a:endParaRPr lang="pt-PT"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5029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3E636ECA-62EE-C4C5-897B-F94C38281314}"/>
              </a:ext>
            </a:extLst>
          </p:cNvPr>
          <p:cNvSpPr>
            <a:spLocks noGrp="1"/>
          </p:cNvSpPr>
          <p:nvPr>
            <p:ph type="title"/>
          </p:nvPr>
        </p:nvSpPr>
        <p:spPr>
          <a:xfrm>
            <a:off x="427791" y="1020240"/>
            <a:ext cx="4665163" cy="2846574"/>
          </a:xfrm>
        </p:spPr>
        <p:txBody>
          <a:bodyPr anchor="b">
            <a:noAutofit/>
          </a:bodyPr>
          <a:lstStyle/>
          <a:p>
            <a:pPr algn="r"/>
            <a:r>
              <a:rPr lang="en-US" sz="4000" dirty="0">
                <a:solidFill>
                  <a:srgbClr val="FFFFFF"/>
                </a:solidFill>
                <a:latin typeface="Times New Roman" panose="02020603050405020304" pitchFamily="18" charset="0"/>
                <a:cs typeface="Times New Roman" panose="02020603050405020304" pitchFamily="18" charset="0"/>
              </a:rPr>
              <a:t>The creation of management knowledge: the hypothesis of the cognitive process</a:t>
            </a:r>
            <a:endParaRPr lang="pt-PT" sz="4000" dirty="0">
              <a:solidFill>
                <a:srgbClr val="FFFFFF"/>
              </a:solidFill>
              <a:latin typeface="Times New Roman" panose="02020603050405020304" pitchFamily="18" charset="0"/>
              <a:cs typeface="Times New Roman" panose="02020603050405020304" pitchFamily="18" charset="0"/>
            </a:endParaRPr>
          </a:p>
        </p:txBody>
      </p:sp>
      <p:sp>
        <p:nvSpPr>
          <p:cNvPr id="3" name="Marcador de Posição de Conteúdo 2">
            <a:extLst>
              <a:ext uri="{FF2B5EF4-FFF2-40B4-BE49-F238E27FC236}">
                <a16:creationId xmlns:a16="http://schemas.microsoft.com/office/drawing/2014/main" id="{82E43BAE-537B-F385-B853-3B26B501D8E2}"/>
              </a:ext>
            </a:extLst>
          </p:cNvPr>
          <p:cNvSpPr>
            <a:spLocks noGrp="1"/>
          </p:cNvSpPr>
          <p:nvPr>
            <p:ph idx="1"/>
          </p:nvPr>
        </p:nvSpPr>
        <p:spPr>
          <a:xfrm>
            <a:off x="6611797" y="1648692"/>
            <a:ext cx="4862447" cy="2917818"/>
          </a:xfrm>
        </p:spPr>
        <p:txBody>
          <a:bodyPr anchor="ctr">
            <a:noAutofit/>
          </a:bodyPr>
          <a:lstStyle/>
          <a:p>
            <a:pPr marL="0" indent="0" algn="just">
              <a:buNone/>
            </a:pPr>
            <a:r>
              <a:rPr lang="en-GB" sz="2000" dirty="0">
                <a:latin typeface="Times New Roman" panose="02020603050405020304" pitchFamily="18" charset="0"/>
                <a:cs typeface="Times New Roman" panose="02020603050405020304" pitchFamily="18" charset="0"/>
              </a:rPr>
              <a:t>Although schools and consultants do exist, </a:t>
            </a:r>
            <a:r>
              <a:rPr lang="en-GB" sz="2000" b="1" dirty="0">
                <a:latin typeface="Times New Roman" panose="02020603050405020304" pitchFamily="18" charset="0"/>
                <a:cs typeface="Times New Roman" panose="02020603050405020304" pitchFamily="18" charset="0"/>
              </a:rPr>
              <a:t>their mission is not to disseminate scientific knowledge</a:t>
            </a:r>
            <a:r>
              <a:rPr lang="en-GB" sz="2000" dirty="0">
                <a:latin typeface="Times New Roman" panose="02020603050405020304" pitchFamily="18" charset="0"/>
                <a:cs typeface="Times New Roman" panose="02020603050405020304" pitchFamily="18" charset="0"/>
              </a:rPr>
              <a:t>, but rather to collect best practices and then disseminate them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Vicari</a:t>
            </a:r>
            <a:r>
              <a:rPr lang="en-US" sz="2000" dirty="0">
                <a:latin typeface="Times New Roman" panose="02020603050405020304" pitchFamily="18" charset="0"/>
                <a:cs typeface="Times New Roman" panose="02020603050405020304" pitchFamily="18" charset="0"/>
              </a:rPr>
              <a:t>, 2013). </a:t>
            </a:r>
            <a:endParaRPr lang="en-US" sz="2000" dirty="0">
              <a:highlight>
                <a:srgbClr val="FFFF00"/>
              </a:highlight>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GB" sz="2000" dirty="0">
                <a:latin typeface="Times New Roman" panose="02020603050405020304" pitchFamily="18" charset="0"/>
                <a:cs typeface="Times New Roman" panose="02020603050405020304" pitchFamily="18" charset="0"/>
              </a:rPr>
              <a:t>Unlike technological research, the </a:t>
            </a:r>
            <a:r>
              <a:rPr lang="en-US" sz="2000" b="1" dirty="0">
                <a:latin typeface="Times New Roman" panose="02020603050405020304" pitchFamily="18" charset="0"/>
                <a:cs typeface="Times New Roman" panose="02020603050405020304" pitchFamily="18" charset="0"/>
              </a:rPr>
              <a:t>management knowledge formation process is not a one-way cognitive process</a:t>
            </a:r>
            <a:r>
              <a:rPr lang="en-GB" sz="2000" dirty="0">
                <a:latin typeface="Times New Roman" panose="02020603050405020304" pitchFamily="18" charset="0"/>
                <a:cs typeface="Times New Roman" panose="02020603050405020304" pitchFamily="18" charset="0"/>
              </a:rPr>
              <a:t>, but a very different one (</a:t>
            </a:r>
            <a:r>
              <a:rPr lang="en-GB" sz="2000" dirty="0" err="1">
                <a:latin typeface="Times New Roman" panose="02020603050405020304" pitchFamily="18" charset="0"/>
                <a:cs typeface="Times New Roman" panose="02020603050405020304" pitchFamily="18" charset="0"/>
              </a:rPr>
              <a:t>Vicari</a:t>
            </a:r>
            <a:r>
              <a:rPr lang="en-GB" sz="2000" dirty="0">
                <a:latin typeface="Times New Roman" panose="02020603050405020304" pitchFamily="18" charset="0"/>
                <a:cs typeface="Times New Roman" panose="02020603050405020304" pitchFamily="18" charset="0"/>
              </a:rPr>
              <a:t>, 2013).</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1F8367E-B56C-2610-01CC-56B2B569D61C}"/>
              </a:ext>
            </a:extLst>
          </p:cNvPr>
          <p:cNvSpPr>
            <a:spLocks noGrp="1"/>
          </p:cNvSpPr>
          <p:nvPr>
            <p:ph type="sldNum" sz="quarter" idx="12"/>
          </p:nvPr>
        </p:nvSpPr>
        <p:spPr/>
        <p:txBody>
          <a:bodyPr/>
          <a:lstStyle/>
          <a:p>
            <a:fld id="{998DFC45-BD3F-4318-B8F5-9FDB07D07323}" type="slidenum">
              <a:rPr lang="pt-PT" smtClean="0">
                <a:latin typeface="Times New Roman" panose="02020603050405020304" pitchFamily="18" charset="0"/>
                <a:cs typeface="Times New Roman" panose="02020603050405020304" pitchFamily="18" charset="0"/>
              </a:rPr>
              <a:t>14</a:t>
            </a:fld>
            <a:endParaRPr lang="pt-P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2884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6C38238-5B6E-6747-B2DC-DD889BCB7BF7}"/>
              </a:ext>
            </a:extLst>
          </p:cNvPr>
          <p:cNvSpPr>
            <a:spLocks noGrp="1"/>
          </p:cNvSpPr>
          <p:nvPr>
            <p:ph type="title"/>
          </p:nvPr>
        </p:nvSpPr>
        <p:spPr>
          <a:xfrm>
            <a:off x="1148021" y="294538"/>
            <a:ext cx="9895951" cy="1033669"/>
          </a:xfrm>
        </p:spPr>
        <p:txBody>
          <a:bodyPr>
            <a:normAutofit/>
          </a:bodyPr>
          <a:lstStyle/>
          <a:p>
            <a:pPr algn="ctr"/>
            <a:r>
              <a:rPr lang="en-US" sz="3600" dirty="0">
                <a:solidFill>
                  <a:srgbClr val="FFFFFF"/>
                </a:solidFill>
                <a:latin typeface="Times New Roman" panose="02020603050405020304" pitchFamily="18" charset="0"/>
                <a:cs typeface="Times New Roman" panose="02020603050405020304" pitchFamily="18" charset="0"/>
              </a:rPr>
              <a:t>Where does managers’ knowledge come from</a:t>
            </a:r>
            <a:r>
              <a:rPr lang="en-US" sz="4000" dirty="0">
                <a:solidFill>
                  <a:srgbClr val="FFFFFF"/>
                </a:solidFill>
                <a:latin typeface="Times New Roman" panose="02020603050405020304" pitchFamily="18" charset="0"/>
                <a:cs typeface="Times New Roman" panose="02020603050405020304" pitchFamily="18" charset="0"/>
              </a:rPr>
              <a:t>?</a:t>
            </a:r>
            <a:endParaRPr lang="pt-PT" sz="3600" dirty="0">
              <a:solidFill>
                <a:srgbClr val="FFFFFF"/>
              </a:solidFill>
              <a:latin typeface="Times New Roman" panose="02020603050405020304" pitchFamily="18" charset="0"/>
              <a:cs typeface="Times New Roman" panose="02020603050405020304" pitchFamily="18" charset="0"/>
            </a:endParaRPr>
          </a:p>
        </p:txBody>
      </p:sp>
      <p:sp>
        <p:nvSpPr>
          <p:cNvPr id="3" name="Marcador de Posição de Conteúdo 2">
            <a:extLst>
              <a:ext uri="{FF2B5EF4-FFF2-40B4-BE49-F238E27FC236}">
                <a16:creationId xmlns:a16="http://schemas.microsoft.com/office/drawing/2014/main" id="{911181EF-C4D6-1654-EB63-F924587F581D}"/>
              </a:ext>
            </a:extLst>
          </p:cNvPr>
          <p:cNvSpPr>
            <a:spLocks noGrp="1"/>
          </p:cNvSpPr>
          <p:nvPr>
            <p:ph idx="1"/>
          </p:nvPr>
        </p:nvSpPr>
        <p:spPr>
          <a:xfrm>
            <a:off x="1233982" y="1756468"/>
            <a:ext cx="9724031" cy="4117860"/>
          </a:xfrm>
        </p:spPr>
        <p:txBody>
          <a:bodyPr anchor="ctr">
            <a:noAutofit/>
          </a:bodyPr>
          <a:lstStyle/>
          <a:p>
            <a:pPr marL="0" indent="0" algn="just">
              <a:buNone/>
            </a:pPr>
            <a:r>
              <a:rPr lang="en-US" sz="2000" dirty="0">
                <a:latin typeface="Times New Roman" panose="02020603050405020304" pitchFamily="18" charset="0"/>
                <a:cs typeface="Times New Roman" panose="02020603050405020304" pitchFamily="18" charset="0"/>
              </a:rPr>
              <a:t>Researchers, do </a:t>
            </a:r>
            <a:r>
              <a:rPr lang="en-US" sz="2000" b="1" dirty="0" err="1">
                <a:latin typeface="Times New Roman" panose="02020603050405020304" pitchFamily="18" charset="0"/>
                <a:cs typeface="Times New Roman" panose="02020603050405020304" pitchFamily="18" charset="0"/>
              </a:rPr>
              <a:t>recognise</a:t>
            </a:r>
            <a:r>
              <a:rPr lang="en-US" sz="2000" b="1" dirty="0">
                <a:latin typeface="Times New Roman" panose="02020603050405020304" pitchFamily="18" charset="0"/>
                <a:cs typeface="Times New Roman" panose="02020603050405020304" pitchFamily="18" charset="0"/>
              </a:rPr>
              <a:t> that managers can produce knowledge </a:t>
            </a:r>
            <a:r>
              <a:rPr lang="en-US" sz="2000" dirty="0">
                <a:latin typeface="Times New Roman" panose="02020603050405020304" pitchFamily="18" charset="0"/>
                <a:cs typeface="Times New Roman" panose="02020603050405020304" pitchFamily="18" charset="0"/>
              </a:rPr>
              <a:t>(Boyer, 1990; Starkey and Madan, 2001).</a:t>
            </a: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US" sz="2000" b="1" dirty="0">
                <a:latin typeface="Times New Roman" panose="02020603050405020304" pitchFamily="18" charset="0"/>
                <a:cs typeface="Times New Roman" panose="02020603050405020304" pitchFamily="18" charset="0"/>
              </a:rPr>
              <a:t>The development of knowledge in the scientific world and in the world of management is done differently,</a:t>
            </a:r>
            <a:r>
              <a:rPr lang="en-US" sz="2000" dirty="0">
                <a:latin typeface="Times New Roman" panose="02020603050405020304" pitchFamily="18" charset="0"/>
                <a:cs typeface="Times New Roman" panose="02020603050405020304" pitchFamily="18" charset="0"/>
              </a:rPr>
              <a:t> </a:t>
            </a:r>
            <a:r>
              <a:rPr lang="en-US" sz="2000" b="1" dirty="0">
                <a:latin typeface="Times New Roman" panose="02020603050405020304" pitchFamily="18" charset="0"/>
                <a:cs typeface="Times New Roman" panose="02020603050405020304" pitchFamily="18" charset="0"/>
              </a:rPr>
              <a:t>the scientific world and the professional world are not linked</a:t>
            </a:r>
            <a:r>
              <a:rPr lang="en-US" sz="2000" dirty="0">
                <a:latin typeface="Times New Roman" panose="02020603050405020304" pitchFamily="18" charset="0"/>
                <a:cs typeface="Times New Roman" panose="02020603050405020304" pitchFamily="18" charset="0"/>
              </a:rPr>
              <a:t>, being two completely different systems (Van de Ven and Johnson, 2006).</a:t>
            </a:r>
          </a:p>
        </p:txBody>
      </p:sp>
      <p:sp>
        <p:nvSpPr>
          <p:cNvPr id="4" name="Slide Number Placeholder 3">
            <a:extLst>
              <a:ext uri="{FF2B5EF4-FFF2-40B4-BE49-F238E27FC236}">
                <a16:creationId xmlns:a16="http://schemas.microsoft.com/office/drawing/2014/main" id="{77840E8A-354D-29F9-A121-A59C245EB2E1}"/>
              </a:ext>
            </a:extLst>
          </p:cNvPr>
          <p:cNvSpPr>
            <a:spLocks noGrp="1"/>
          </p:cNvSpPr>
          <p:nvPr>
            <p:ph type="sldNum" sz="quarter" idx="12"/>
          </p:nvPr>
        </p:nvSpPr>
        <p:spPr/>
        <p:txBody>
          <a:bodyPr/>
          <a:lstStyle/>
          <a:p>
            <a:fld id="{998DFC45-BD3F-4318-B8F5-9FDB07D07323}" type="slidenum">
              <a:rPr lang="pt-PT" smtClean="0">
                <a:latin typeface="Times New Roman" panose="02020603050405020304" pitchFamily="18" charset="0"/>
                <a:cs typeface="Times New Roman" panose="02020603050405020304" pitchFamily="18" charset="0"/>
              </a:rPr>
              <a:t>15</a:t>
            </a:fld>
            <a:endParaRPr lang="pt-P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224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aixaDeTexto 5">
            <a:extLst>
              <a:ext uri="{FF2B5EF4-FFF2-40B4-BE49-F238E27FC236}">
                <a16:creationId xmlns:a16="http://schemas.microsoft.com/office/drawing/2014/main" id="{C61AE647-2F90-B077-795E-4751C865AFE9}"/>
              </a:ext>
            </a:extLst>
          </p:cNvPr>
          <p:cNvSpPr txBox="1"/>
          <p:nvPr/>
        </p:nvSpPr>
        <p:spPr>
          <a:xfrm>
            <a:off x="1134766" y="2975396"/>
            <a:ext cx="5929422" cy="907208"/>
          </a:xfrm>
          <a:prstGeom prst="rect">
            <a:avLst/>
          </a:prstGeom>
        </p:spPr>
        <p:txBody>
          <a:bodyPr vert="horz" lIns="91440" tIns="45720" rIns="91440" bIns="45720" rtlCol="0">
            <a:noAutofit/>
          </a:bodyPr>
          <a:lstStyle/>
          <a:p>
            <a:pPr algn="just">
              <a:lnSpc>
                <a:spcPct val="90000"/>
              </a:lnSpc>
              <a:spcAft>
                <a:spcPts val="600"/>
              </a:spcAft>
            </a:pPr>
            <a:r>
              <a:rPr lang="en-US" sz="2000" dirty="0">
                <a:latin typeface="Times New Roman" panose="02020603050405020304" pitchFamily="18" charset="0"/>
                <a:cs typeface="Times New Roman" panose="02020603050405020304" pitchFamily="18" charset="0"/>
              </a:rPr>
              <a:t>This constitutes a deductive method, but essentially foresees that hypothesis testing is undertaken in the real world or through laboratory simulations.</a:t>
            </a:r>
          </a:p>
        </p:txBody>
      </p:sp>
      <p:pic>
        <p:nvPicPr>
          <p:cNvPr id="5" name="Marcador de Posição de Conteúdo 4">
            <a:extLst>
              <a:ext uri="{FF2B5EF4-FFF2-40B4-BE49-F238E27FC236}">
                <a16:creationId xmlns:a16="http://schemas.microsoft.com/office/drawing/2014/main" id="{7F078AAC-1E4C-53ED-3CB5-CB116E93B979}"/>
              </a:ext>
            </a:extLst>
          </p:cNvPr>
          <p:cNvPicPr>
            <a:picLocks noGrp="1" noChangeAspect="1"/>
          </p:cNvPicPr>
          <p:nvPr>
            <p:ph idx="1"/>
          </p:nvPr>
        </p:nvPicPr>
        <p:blipFill>
          <a:blip r:embed="rId2"/>
          <a:stretch>
            <a:fillRect/>
          </a:stretch>
        </p:blipFill>
        <p:spPr>
          <a:xfrm>
            <a:off x="7738031" y="751315"/>
            <a:ext cx="3765176" cy="4903484"/>
          </a:xfrm>
          <a:prstGeom prst="rect">
            <a:avLst/>
          </a:prstGeom>
        </p:spPr>
      </p:pic>
      <p:sp>
        <p:nvSpPr>
          <p:cNvPr id="13" name="Rectangle 12">
            <a:extLst>
              <a:ext uri="{FF2B5EF4-FFF2-40B4-BE49-F238E27FC236}">
                <a16:creationId xmlns:a16="http://schemas.microsoft.com/office/drawing/2014/main" id="{61707E60-CEC9-4661-AA82-69242EB4BD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6116"/>
            <a:ext cx="12191998" cy="461774"/>
          </a:xfrm>
          <a:prstGeom prst="rect">
            <a:avLst/>
          </a:prstGeom>
          <a:gradFill>
            <a:gsLst>
              <a:gs pos="0">
                <a:srgbClr val="000000"/>
              </a:gs>
              <a:gs pos="100000">
                <a:schemeClr val="accent1">
                  <a:lumMod val="75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F035CD8-AE30-4146-96F2-036B0CE5E4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300" y="6406115"/>
            <a:ext cx="4076698" cy="464399"/>
          </a:xfrm>
          <a:prstGeom prst="rect">
            <a:avLst/>
          </a:prstGeom>
          <a:gradFill>
            <a:gsLst>
              <a:gs pos="19000">
                <a:srgbClr val="000000">
                  <a:alpha val="46000"/>
                </a:srgbClr>
              </a:gs>
              <a:gs pos="99000">
                <a:schemeClr val="accent1"/>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ixaDeTexto 6">
            <a:extLst>
              <a:ext uri="{FF2B5EF4-FFF2-40B4-BE49-F238E27FC236}">
                <a16:creationId xmlns:a16="http://schemas.microsoft.com/office/drawing/2014/main" id="{847FA109-5A83-EB24-6771-5758E93C7264}"/>
              </a:ext>
            </a:extLst>
          </p:cNvPr>
          <p:cNvSpPr txBox="1"/>
          <p:nvPr/>
        </p:nvSpPr>
        <p:spPr>
          <a:xfrm>
            <a:off x="7079138" y="5667375"/>
            <a:ext cx="4950935" cy="738664"/>
          </a:xfrm>
          <a:prstGeom prst="rect">
            <a:avLst/>
          </a:prstGeom>
          <a:noFill/>
        </p:spPr>
        <p:txBody>
          <a:bodyPr wrap="square" rtlCol="0">
            <a:spAutoFit/>
          </a:bodyPr>
          <a:lstStyle/>
          <a:p>
            <a:r>
              <a:rPr lang="en-US" sz="1200" b="1" dirty="0">
                <a:latin typeface="+mj-lt"/>
                <a:cs typeface="Times New Roman" panose="02020603050405020304" pitchFamily="18" charset="0"/>
              </a:rPr>
              <a:t>Figure 2</a:t>
            </a:r>
            <a:r>
              <a:rPr lang="en-US" sz="1200" dirty="0">
                <a:latin typeface="+mj-lt"/>
                <a:cs typeface="Times New Roman" panose="02020603050405020304" pitchFamily="18" charset="0"/>
              </a:rPr>
              <a:t> The formation of new knowledge in academia (Snow and Thomas, 1994)</a:t>
            </a:r>
          </a:p>
          <a:p>
            <a:endParaRPr lang="pt-PT" dirty="0">
              <a:latin typeface="+mj-lt"/>
            </a:endParaRPr>
          </a:p>
        </p:txBody>
      </p:sp>
      <p:sp>
        <p:nvSpPr>
          <p:cNvPr id="3" name="Slide Number Placeholder 2">
            <a:extLst>
              <a:ext uri="{FF2B5EF4-FFF2-40B4-BE49-F238E27FC236}">
                <a16:creationId xmlns:a16="http://schemas.microsoft.com/office/drawing/2014/main" id="{F74073C8-3413-7EF9-3681-E3E44DA905B8}"/>
              </a:ext>
            </a:extLst>
          </p:cNvPr>
          <p:cNvSpPr>
            <a:spLocks noGrp="1"/>
          </p:cNvSpPr>
          <p:nvPr>
            <p:ph type="sldNum" sz="quarter" idx="12"/>
          </p:nvPr>
        </p:nvSpPr>
        <p:spPr/>
        <p:txBody>
          <a:bodyPr/>
          <a:lstStyle/>
          <a:p>
            <a:fld id="{998DFC45-BD3F-4318-B8F5-9FDB07D07323}" type="slidenum">
              <a:rPr lang="pt-PT" smtClean="0">
                <a:solidFill>
                  <a:schemeClr val="bg1"/>
                </a:solidFill>
                <a:latin typeface="Times New Roman" panose="02020603050405020304" pitchFamily="18" charset="0"/>
                <a:cs typeface="Times New Roman" panose="02020603050405020304" pitchFamily="18" charset="0"/>
              </a:rPr>
              <a:t>16</a:t>
            </a:fld>
            <a:endParaRPr lang="pt-PT" dirty="0">
              <a:solidFill>
                <a:schemeClr val="bg1"/>
              </a:solidFill>
              <a:latin typeface="Times New Roman" panose="02020603050405020304" pitchFamily="18" charset="0"/>
              <a:cs typeface="Times New Roman" panose="02020603050405020304" pitchFamily="18" charset="0"/>
            </a:endParaRPr>
          </a:p>
        </p:txBody>
      </p:sp>
      <p:sp>
        <p:nvSpPr>
          <p:cNvPr id="9" name="Título 1">
            <a:extLst>
              <a:ext uri="{FF2B5EF4-FFF2-40B4-BE49-F238E27FC236}">
                <a16:creationId xmlns:a16="http://schemas.microsoft.com/office/drawing/2014/main" id="{60945DB9-9E24-D44C-8D19-96C0EF27407F}"/>
              </a:ext>
            </a:extLst>
          </p:cNvPr>
          <p:cNvSpPr>
            <a:spLocks noGrp="1"/>
          </p:cNvSpPr>
          <p:nvPr>
            <p:ph type="title"/>
          </p:nvPr>
        </p:nvSpPr>
        <p:spPr>
          <a:xfrm>
            <a:off x="761800" y="762001"/>
            <a:ext cx="5334197" cy="1708242"/>
          </a:xfrm>
        </p:spPr>
        <p:txBody>
          <a:bodyPr anchor="ctr">
            <a:normAutofit/>
          </a:bodyPr>
          <a:lstStyle/>
          <a:p>
            <a:r>
              <a:rPr lang="en-US" sz="4000" b="1" dirty="0">
                <a:latin typeface="Times New Roman" panose="02020603050405020304" pitchFamily="18" charset="0"/>
                <a:cs typeface="Times New Roman" panose="02020603050405020304" pitchFamily="18" charset="0"/>
              </a:rPr>
              <a:t>Where does managers’ knowledge come from?</a:t>
            </a:r>
            <a:endParaRPr lang="pt-PT"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03741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Slide Background">
            <a:extLst>
              <a:ext uri="{FF2B5EF4-FFF2-40B4-BE49-F238E27FC236}">
                <a16:creationId xmlns:a16="http://schemas.microsoft.com/office/drawing/2014/main" id="{9F7D5CDA-D291-4307-BF55-1381FED296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3320C78D-E856-EAE1-64B3-86296083C146}"/>
              </a:ext>
            </a:extLst>
          </p:cNvPr>
          <p:cNvSpPr>
            <a:spLocks noGrp="1"/>
          </p:cNvSpPr>
          <p:nvPr>
            <p:ph type="title"/>
          </p:nvPr>
        </p:nvSpPr>
        <p:spPr>
          <a:xfrm>
            <a:off x="761800" y="762001"/>
            <a:ext cx="5334197" cy="1708242"/>
          </a:xfrm>
        </p:spPr>
        <p:txBody>
          <a:bodyPr anchor="ctr">
            <a:normAutofit/>
          </a:bodyPr>
          <a:lstStyle/>
          <a:p>
            <a:r>
              <a:rPr lang="en-US" sz="4000" b="1" dirty="0">
                <a:latin typeface="Times New Roman" panose="02020603050405020304" pitchFamily="18" charset="0"/>
                <a:cs typeface="Times New Roman" panose="02020603050405020304" pitchFamily="18" charset="0"/>
              </a:rPr>
              <a:t>Where does managers’ knowledge come from?</a:t>
            </a:r>
            <a:endParaRPr lang="pt-PT" sz="4000" b="1" dirty="0">
              <a:latin typeface="Times New Roman" panose="02020603050405020304" pitchFamily="18" charset="0"/>
              <a:cs typeface="Times New Roman" panose="02020603050405020304" pitchFamily="18" charset="0"/>
            </a:endParaRPr>
          </a:p>
        </p:txBody>
      </p:sp>
      <p:sp>
        <p:nvSpPr>
          <p:cNvPr id="3" name="Marcador de Posição de Conteúdo 2">
            <a:extLst>
              <a:ext uri="{FF2B5EF4-FFF2-40B4-BE49-F238E27FC236}">
                <a16:creationId xmlns:a16="http://schemas.microsoft.com/office/drawing/2014/main" id="{0FDA2D47-3255-5293-7E8C-6BCB4BD268E2}"/>
              </a:ext>
            </a:extLst>
          </p:cNvPr>
          <p:cNvSpPr>
            <a:spLocks noGrp="1"/>
          </p:cNvSpPr>
          <p:nvPr>
            <p:ph idx="1"/>
          </p:nvPr>
        </p:nvSpPr>
        <p:spPr>
          <a:xfrm>
            <a:off x="761800" y="2137735"/>
            <a:ext cx="5519730" cy="3769835"/>
          </a:xfrm>
        </p:spPr>
        <p:txBody>
          <a:bodyPr anchor="ctr">
            <a:normAutofit/>
          </a:bodyPr>
          <a:lstStyle/>
          <a:p>
            <a:pPr marL="0" indent="0" algn="just">
              <a:buNone/>
            </a:pPr>
            <a:r>
              <a:rPr lang="en-US" sz="2000" dirty="0">
                <a:latin typeface="Times New Roman" panose="02020603050405020304" pitchFamily="18" charset="0"/>
                <a:cs typeface="Times New Roman" panose="02020603050405020304" pitchFamily="18" charset="0"/>
              </a:rPr>
              <a:t>Knowledge in the field of management is produced in a different way: </a:t>
            </a:r>
            <a:r>
              <a:rPr lang="en-US" sz="2000" b="1" dirty="0">
                <a:latin typeface="Times New Roman" panose="02020603050405020304" pitchFamily="18" charset="0"/>
                <a:cs typeface="Times New Roman" panose="02020603050405020304" pitchFamily="18" charset="0"/>
              </a:rPr>
              <a:t>managers are often faced with new problems, given the evolution of the environment, competition and markets, and in order to solve them they are forced to modify their routines, developing new practices,</a:t>
            </a:r>
            <a:r>
              <a:rPr lang="en-US" sz="2000" dirty="0">
                <a:latin typeface="Times New Roman" panose="02020603050405020304" pitchFamily="18" charset="0"/>
                <a:cs typeface="Times New Roman" panose="02020603050405020304" pitchFamily="18" charset="0"/>
              </a:rPr>
              <a:t> some of which prove to be adequate, while others are abandoned because they are no longer useful (Nelson and Winter, 1982).</a:t>
            </a:r>
          </a:p>
        </p:txBody>
      </p:sp>
      <p:pic>
        <p:nvPicPr>
          <p:cNvPr id="5" name="Picture 4" descr="Many question marks on black background">
            <a:extLst>
              <a:ext uri="{FF2B5EF4-FFF2-40B4-BE49-F238E27FC236}">
                <a16:creationId xmlns:a16="http://schemas.microsoft.com/office/drawing/2014/main" id="{63CD4A66-D357-98A2-83F0-CA77C1A71BAA}"/>
              </a:ext>
            </a:extLst>
          </p:cNvPr>
          <p:cNvPicPr>
            <a:picLocks noChangeAspect="1"/>
          </p:cNvPicPr>
          <p:nvPr/>
        </p:nvPicPr>
        <p:blipFill rotWithShape="1">
          <a:blip r:embed="rId2"/>
          <a:srcRect l="52629" r="-1" b="-1"/>
          <a:stretch/>
        </p:blipFill>
        <p:spPr>
          <a:xfrm>
            <a:off x="6857797" y="-10886"/>
            <a:ext cx="5334204" cy="6868886"/>
          </a:xfrm>
          <a:prstGeom prst="rect">
            <a:avLst/>
          </a:prstGeom>
          <a:effectLst>
            <a:outerShdw blurRad="127000" dist="50800" dir="10800000" sx="99000" sy="99000" algn="r" rotWithShape="0">
              <a:prstClr val="black">
                <a:alpha val="40000"/>
              </a:prstClr>
            </a:outerShdw>
          </a:effectLst>
        </p:spPr>
      </p:pic>
      <p:sp>
        <p:nvSpPr>
          <p:cNvPr id="4" name="Slide Number Placeholder 3">
            <a:extLst>
              <a:ext uri="{FF2B5EF4-FFF2-40B4-BE49-F238E27FC236}">
                <a16:creationId xmlns:a16="http://schemas.microsoft.com/office/drawing/2014/main" id="{3314693E-B166-BC25-8F63-805BEE215A88}"/>
              </a:ext>
            </a:extLst>
          </p:cNvPr>
          <p:cNvSpPr>
            <a:spLocks noGrp="1"/>
          </p:cNvSpPr>
          <p:nvPr>
            <p:ph type="sldNum" sz="quarter" idx="12"/>
          </p:nvPr>
        </p:nvSpPr>
        <p:spPr/>
        <p:txBody>
          <a:bodyPr/>
          <a:lstStyle/>
          <a:p>
            <a:fld id="{998DFC45-BD3F-4318-B8F5-9FDB07D07323}" type="slidenum">
              <a:rPr lang="pt-PT" smtClean="0">
                <a:solidFill>
                  <a:schemeClr val="bg1"/>
                </a:solidFill>
                <a:latin typeface="Times New Roman" panose="02020603050405020304" pitchFamily="18" charset="0"/>
                <a:cs typeface="Times New Roman" panose="02020603050405020304" pitchFamily="18" charset="0"/>
              </a:rPr>
              <a:t>17</a:t>
            </a:fld>
            <a:endParaRPr lang="pt-PT"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0110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79E27D9-03C7-44E2-9FF8-15D0C8506A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aixaDeTexto 6">
            <a:extLst>
              <a:ext uri="{FF2B5EF4-FFF2-40B4-BE49-F238E27FC236}">
                <a16:creationId xmlns:a16="http://schemas.microsoft.com/office/drawing/2014/main" id="{CBC4E6E7-150F-E687-42E1-9C93CD385DCD}"/>
              </a:ext>
            </a:extLst>
          </p:cNvPr>
          <p:cNvSpPr txBox="1"/>
          <p:nvPr/>
        </p:nvSpPr>
        <p:spPr>
          <a:xfrm>
            <a:off x="1074304" y="2859683"/>
            <a:ext cx="4959603" cy="3293966"/>
          </a:xfrm>
          <a:prstGeom prst="rect">
            <a:avLst/>
          </a:prstGeom>
        </p:spPr>
        <p:txBody>
          <a:bodyPr vert="horz" lIns="91440" tIns="45720" rIns="91440" bIns="45720" rtlCol="0" anchor="t">
            <a:normAutofit/>
          </a:bodyPr>
          <a:lstStyle/>
          <a:p>
            <a:pPr>
              <a:lnSpc>
                <a:spcPct val="90000"/>
              </a:lnSpc>
              <a:spcAft>
                <a:spcPts val="600"/>
              </a:spcAft>
            </a:pPr>
            <a:r>
              <a:rPr lang="en-US" sz="2000" dirty="0">
                <a:latin typeface="Times New Roman" panose="02020603050405020304" pitchFamily="18" charset="0"/>
                <a:cs typeface="Times New Roman" panose="02020603050405020304" pitchFamily="18" charset="0"/>
              </a:rPr>
              <a:t>When managers obtain disappointing results from their approaches, </a:t>
            </a:r>
            <a:r>
              <a:rPr lang="en-US" sz="2000" b="1" dirty="0">
                <a:latin typeface="Times New Roman" panose="02020603050405020304" pitchFamily="18" charset="0"/>
                <a:cs typeface="Times New Roman" panose="02020603050405020304" pitchFamily="18" charset="0"/>
              </a:rPr>
              <a:t>they need to correct them or find new methods </a:t>
            </a:r>
            <a:r>
              <a:rPr lang="en-US" sz="2000" dirty="0">
                <a:latin typeface="Times New Roman" panose="02020603050405020304" pitchFamily="18" charset="0"/>
                <a:cs typeface="Times New Roman" panose="02020603050405020304" pitchFamily="18" charset="0"/>
              </a:rPr>
              <a:t>(Hutchins, 1983; Wallace, 1983; Lave, 1986; Van de Ven and Johnson, 2006).</a:t>
            </a:r>
          </a:p>
        </p:txBody>
      </p:sp>
      <p:pic>
        <p:nvPicPr>
          <p:cNvPr id="5" name="Marcador de Posição de Conteúdo 4" descr="Uma imagem com texto, captura de ecrã, Tipo de letra, file&#10;&#10;Descrição gerada automaticamente">
            <a:extLst>
              <a:ext uri="{FF2B5EF4-FFF2-40B4-BE49-F238E27FC236}">
                <a16:creationId xmlns:a16="http://schemas.microsoft.com/office/drawing/2014/main" id="{D4BD32B7-B7BE-95CE-C9DC-D09E4651B9C2}"/>
              </a:ext>
            </a:extLst>
          </p:cNvPr>
          <p:cNvPicPr>
            <a:picLocks noGrp="1" noChangeAspect="1"/>
          </p:cNvPicPr>
          <p:nvPr>
            <p:ph idx="1"/>
          </p:nvPr>
        </p:nvPicPr>
        <p:blipFill>
          <a:blip r:embed="rId2"/>
          <a:stretch>
            <a:fillRect/>
          </a:stretch>
        </p:blipFill>
        <p:spPr>
          <a:xfrm>
            <a:off x="6512442" y="758137"/>
            <a:ext cx="5201023" cy="4927969"/>
          </a:xfrm>
          <a:prstGeom prst="rect">
            <a:avLst/>
          </a:prstGeom>
        </p:spPr>
      </p:pic>
      <p:sp>
        <p:nvSpPr>
          <p:cNvPr id="14" name="Rectangle 13">
            <a:extLst>
              <a:ext uri="{FF2B5EF4-FFF2-40B4-BE49-F238E27FC236}">
                <a16:creationId xmlns:a16="http://schemas.microsoft.com/office/drawing/2014/main" id="{EEBF1590-3B36-48EE-A89D-3B6F3CB256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C8F6C8C-AB5A-4548-942D-E3FD40ACBC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63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18273706-866D-305C-2CEA-D0FDBEFAA0C6}"/>
              </a:ext>
            </a:extLst>
          </p:cNvPr>
          <p:cNvSpPr>
            <a:spLocks noGrp="1"/>
          </p:cNvSpPr>
          <p:nvPr>
            <p:ph type="sldNum" sz="quarter" idx="12"/>
          </p:nvPr>
        </p:nvSpPr>
        <p:spPr/>
        <p:txBody>
          <a:bodyPr/>
          <a:lstStyle/>
          <a:p>
            <a:fld id="{998DFC45-BD3F-4318-B8F5-9FDB07D07323}" type="slidenum">
              <a:rPr lang="pt-PT" smtClean="0">
                <a:solidFill>
                  <a:schemeClr val="bg1"/>
                </a:solidFill>
                <a:latin typeface="Times New Roman" panose="02020603050405020304" pitchFamily="18" charset="0"/>
                <a:cs typeface="Times New Roman" panose="02020603050405020304" pitchFamily="18" charset="0"/>
              </a:rPr>
              <a:t>18</a:t>
            </a:fld>
            <a:endParaRPr lang="pt-PT" dirty="0">
              <a:solidFill>
                <a:schemeClr val="bg1"/>
              </a:solidFill>
              <a:latin typeface="Times New Roman" panose="02020603050405020304" pitchFamily="18" charset="0"/>
              <a:cs typeface="Times New Roman" panose="02020603050405020304" pitchFamily="18" charset="0"/>
            </a:endParaRPr>
          </a:p>
        </p:txBody>
      </p:sp>
      <p:sp>
        <p:nvSpPr>
          <p:cNvPr id="8" name="Título 1">
            <a:extLst>
              <a:ext uri="{FF2B5EF4-FFF2-40B4-BE49-F238E27FC236}">
                <a16:creationId xmlns:a16="http://schemas.microsoft.com/office/drawing/2014/main" id="{9EA17283-9729-22D1-3B06-AD125EE16BF0}"/>
              </a:ext>
            </a:extLst>
          </p:cNvPr>
          <p:cNvSpPr>
            <a:spLocks noGrp="1"/>
          </p:cNvSpPr>
          <p:nvPr>
            <p:ph type="title"/>
          </p:nvPr>
        </p:nvSpPr>
        <p:spPr>
          <a:xfrm>
            <a:off x="761800" y="762001"/>
            <a:ext cx="5334197" cy="1708242"/>
          </a:xfrm>
        </p:spPr>
        <p:txBody>
          <a:bodyPr anchor="ctr">
            <a:normAutofit/>
          </a:bodyPr>
          <a:lstStyle/>
          <a:p>
            <a:r>
              <a:rPr lang="en-US" sz="4000" b="1" dirty="0">
                <a:latin typeface="Times New Roman" panose="02020603050405020304" pitchFamily="18" charset="0"/>
                <a:cs typeface="Times New Roman" panose="02020603050405020304" pitchFamily="18" charset="0"/>
              </a:rPr>
              <a:t>Where does managers’ knowledge come from?</a:t>
            </a:r>
            <a:endParaRPr lang="pt-PT"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4108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638515" y="639280"/>
            <a:ext cx="6858000" cy="557944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93206" y="395206"/>
            <a:ext cx="6346209" cy="557608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528907" y="2818967"/>
            <a:ext cx="2501979" cy="557608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425002" y="852793"/>
            <a:ext cx="6858001" cy="5152412"/>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818753" y="1128497"/>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3E636ECA-62EE-C4C5-897B-F94C38281314}"/>
              </a:ext>
            </a:extLst>
          </p:cNvPr>
          <p:cNvSpPr>
            <a:spLocks noGrp="1"/>
          </p:cNvSpPr>
          <p:nvPr>
            <p:ph type="title"/>
          </p:nvPr>
        </p:nvSpPr>
        <p:spPr>
          <a:xfrm>
            <a:off x="862854" y="2160104"/>
            <a:ext cx="4230100" cy="1706710"/>
          </a:xfrm>
        </p:spPr>
        <p:txBody>
          <a:bodyPr anchor="b">
            <a:noAutofit/>
          </a:bodyPr>
          <a:lstStyle/>
          <a:p>
            <a:pPr algn="r"/>
            <a:r>
              <a:rPr lang="en-US" sz="4000" dirty="0">
                <a:solidFill>
                  <a:srgbClr val="FFFFFF"/>
                </a:solidFill>
                <a:latin typeface="Times New Roman" panose="02020603050405020304" pitchFamily="18" charset="0"/>
                <a:cs typeface="Times New Roman" panose="02020603050405020304" pitchFamily="18" charset="0"/>
              </a:rPr>
              <a:t>Where does managers’ knowledge come from?</a:t>
            </a:r>
            <a:endParaRPr lang="pt-PT" sz="4000" dirty="0">
              <a:solidFill>
                <a:srgbClr val="FFFFFF"/>
              </a:solidFill>
              <a:latin typeface="Times New Roman" panose="02020603050405020304" pitchFamily="18" charset="0"/>
              <a:cs typeface="Times New Roman" panose="02020603050405020304" pitchFamily="18" charset="0"/>
            </a:endParaRPr>
          </a:p>
        </p:txBody>
      </p:sp>
      <p:sp>
        <p:nvSpPr>
          <p:cNvPr id="3" name="Marcador de Posição de Conteúdo 2">
            <a:extLst>
              <a:ext uri="{FF2B5EF4-FFF2-40B4-BE49-F238E27FC236}">
                <a16:creationId xmlns:a16="http://schemas.microsoft.com/office/drawing/2014/main" id="{82E43BAE-537B-F385-B853-3B26B501D8E2}"/>
              </a:ext>
            </a:extLst>
          </p:cNvPr>
          <p:cNvSpPr>
            <a:spLocks noGrp="1"/>
          </p:cNvSpPr>
          <p:nvPr>
            <p:ph idx="1"/>
          </p:nvPr>
        </p:nvSpPr>
        <p:spPr>
          <a:xfrm>
            <a:off x="6611797" y="1799982"/>
            <a:ext cx="4862447" cy="2766527"/>
          </a:xfrm>
        </p:spPr>
        <p:txBody>
          <a:bodyPr anchor="ctr">
            <a:normAutofit/>
          </a:bodyPr>
          <a:lstStyle/>
          <a:p>
            <a:pPr marL="0" indent="0" algn="just">
              <a:buNone/>
            </a:pPr>
            <a:r>
              <a:rPr lang="en-US" sz="2000" dirty="0">
                <a:latin typeface="Times New Roman" panose="02020603050405020304" pitchFamily="18" charset="0"/>
                <a:cs typeface="Times New Roman" panose="02020603050405020304" pitchFamily="18" charset="0"/>
              </a:rPr>
              <a:t>The processes of accumulating knowledge are carried out in different ways in the two worlds: </a:t>
            </a:r>
            <a:r>
              <a:rPr lang="en-US" sz="2000" b="1" dirty="0">
                <a:latin typeface="Times New Roman" panose="02020603050405020304" pitchFamily="18" charset="0"/>
                <a:cs typeface="Times New Roman" panose="02020603050405020304" pitchFamily="18" charset="0"/>
              </a:rPr>
              <a:t>while in academic research, the criterion is verified/not verified, in management the criterion is useful/not useful </a:t>
            </a:r>
            <a:r>
              <a:rPr lang="en-US" sz="2000" dirty="0">
                <a:latin typeface="Times New Roman" panose="02020603050405020304" pitchFamily="18" charset="0"/>
                <a:cs typeface="Times New Roman" panose="02020603050405020304" pitchFamily="18" charset="0"/>
              </a:rPr>
              <a:t>for the solution (Vicari,2013).</a:t>
            </a:r>
          </a:p>
        </p:txBody>
      </p:sp>
      <p:sp>
        <p:nvSpPr>
          <p:cNvPr id="4" name="Slide Number Placeholder 3">
            <a:extLst>
              <a:ext uri="{FF2B5EF4-FFF2-40B4-BE49-F238E27FC236}">
                <a16:creationId xmlns:a16="http://schemas.microsoft.com/office/drawing/2014/main" id="{91F8367E-B56C-2610-01CC-56B2B569D61C}"/>
              </a:ext>
            </a:extLst>
          </p:cNvPr>
          <p:cNvSpPr>
            <a:spLocks noGrp="1"/>
          </p:cNvSpPr>
          <p:nvPr>
            <p:ph type="sldNum" sz="quarter" idx="12"/>
          </p:nvPr>
        </p:nvSpPr>
        <p:spPr/>
        <p:txBody>
          <a:bodyPr/>
          <a:lstStyle/>
          <a:p>
            <a:fld id="{998DFC45-BD3F-4318-B8F5-9FDB07D07323}" type="slidenum">
              <a:rPr lang="pt-PT" smtClean="0">
                <a:latin typeface="Times New Roman" panose="02020603050405020304" pitchFamily="18" charset="0"/>
                <a:cs typeface="Times New Roman" panose="02020603050405020304" pitchFamily="18" charset="0"/>
              </a:rPr>
              <a:t>19</a:t>
            </a:fld>
            <a:endParaRPr lang="pt-P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40549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4F72E7A-F779-6275-ABE1-91141829B175}"/>
              </a:ext>
            </a:extLst>
          </p:cNvPr>
          <p:cNvSpPr>
            <a:spLocks noGrp="1"/>
          </p:cNvSpPr>
          <p:nvPr>
            <p:ph type="title"/>
          </p:nvPr>
        </p:nvSpPr>
        <p:spPr>
          <a:xfrm>
            <a:off x="1371599" y="294538"/>
            <a:ext cx="9895951" cy="1033669"/>
          </a:xfrm>
        </p:spPr>
        <p:txBody>
          <a:bodyPr>
            <a:normAutofit/>
          </a:bodyPr>
          <a:lstStyle/>
          <a:p>
            <a:r>
              <a:rPr lang="pt-PT" sz="3600" i="1" dirty="0" err="1">
                <a:solidFill>
                  <a:srgbClr val="FFFFFF"/>
                </a:solidFill>
                <a:latin typeface="Times New Roman" panose="02020603050405020304" pitchFamily="18" charset="0"/>
                <a:cs typeface="Times New Roman" panose="02020603050405020304" pitchFamily="18" charset="0"/>
              </a:rPr>
              <a:t>We</a:t>
            </a:r>
            <a:r>
              <a:rPr lang="pt-PT" sz="3600" i="1" dirty="0">
                <a:solidFill>
                  <a:srgbClr val="FFFFFF"/>
                </a:solidFill>
                <a:latin typeface="Times New Roman" panose="02020603050405020304" pitchFamily="18" charset="0"/>
                <a:cs typeface="Times New Roman" panose="02020603050405020304" pitchFamily="18" charset="0"/>
              </a:rPr>
              <a:t> </a:t>
            </a:r>
            <a:r>
              <a:rPr lang="pt-PT" sz="3600" i="1" dirty="0" err="1">
                <a:solidFill>
                  <a:srgbClr val="FFFFFF"/>
                </a:solidFill>
                <a:latin typeface="Times New Roman" panose="02020603050405020304" pitchFamily="18" charset="0"/>
                <a:cs typeface="Times New Roman" panose="02020603050405020304" pitchFamily="18" charset="0"/>
              </a:rPr>
              <a:t>have</a:t>
            </a:r>
            <a:r>
              <a:rPr lang="pt-PT" sz="3600" i="1" dirty="0">
                <a:solidFill>
                  <a:srgbClr val="FFFFFF"/>
                </a:solidFill>
                <a:latin typeface="Times New Roman" panose="02020603050405020304" pitchFamily="18" charset="0"/>
                <a:cs typeface="Times New Roman" panose="02020603050405020304" pitchFamily="18" charset="0"/>
              </a:rPr>
              <a:t> a </a:t>
            </a:r>
            <a:r>
              <a:rPr lang="pt-PT" sz="3600" i="1" dirty="0" err="1">
                <a:solidFill>
                  <a:srgbClr val="FFFFFF"/>
                </a:solidFill>
                <a:latin typeface="Times New Roman" panose="02020603050405020304" pitchFamily="18" charset="0"/>
                <a:cs typeface="Times New Roman" panose="02020603050405020304" pitchFamily="18" charset="0"/>
              </a:rPr>
              <a:t>problem</a:t>
            </a:r>
            <a:endParaRPr lang="pt-PT" sz="3600" i="1" dirty="0">
              <a:solidFill>
                <a:srgbClr val="FFFFFF"/>
              </a:solidFill>
              <a:latin typeface="Times New Roman" panose="02020603050405020304" pitchFamily="18" charset="0"/>
              <a:cs typeface="Times New Roman" panose="02020603050405020304" pitchFamily="18" charset="0"/>
            </a:endParaRPr>
          </a:p>
        </p:txBody>
      </p:sp>
      <p:sp>
        <p:nvSpPr>
          <p:cNvPr id="3" name="Marcador de Posição de Conteúdo 2">
            <a:extLst>
              <a:ext uri="{FF2B5EF4-FFF2-40B4-BE49-F238E27FC236}">
                <a16:creationId xmlns:a16="http://schemas.microsoft.com/office/drawing/2014/main" id="{B2D7F404-E32F-325A-D510-D238B9528E93}"/>
              </a:ext>
            </a:extLst>
          </p:cNvPr>
          <p:cNvSpPr>
            <a:spLocks noGrp="1"/>
          </p:cNvSpPr>
          <p:nvPr>
            <p:ph idx="1"/>
          </p:nvPr>
        </p:nvSpPr>
        <p:spPr>
          <a:xfrm>
            <a:off x="1079214" y="2067985"/>
            <a:ext cx="10033568" cy="3683358"/>
          </a:xfrm>
        </p:spPr>
        <p:txBody>
          <a:bodyPr anchor="ctr">
            <a:noAutofit/>
          </a:bodyPr>
          <a:lstStyle/>
          <a:p>
            <a:pPr marL="0" indent="0" algn="just">
              <a:buNone/>
            </a:pPr>
            <a:r>
              <a:rPr lang="en-GB" sz="2000" dirty="0">
                <a:latin typeface="Times New Roman" panose="02020603050405020304" pitchFamily="18" charset="0"/>
                <a:cs typeface="Times New Roman" panose="02020603050405020304" pitchFamily="18" charset="0"/>
              </a:rPr>
              <a:t>In 1982, </a:t>
            </a:r>
            <a:r>
              <a:rPr lang="en-GB" sz="2000" b="1" dirty="0">
                <a:latin typeface="Times New Roman" panose="02020603050405020304" pitchFamily="18" charset="0"/>
                <a:cs typeface="Times New Roman" panose="02020603050405020304" pitchFamily="18" charset="0"/>
              </a:rPr>
              <a:t>management disciplines </a:t>
            </a:r>
            <a:r>
              <a:rPr lang="en-GB" sz="2000" dirty="0">
                <a:latin typeface="Times New Roman" panose="02020603050405020304" pitchFamily="18" charset="0"/>
                <a:cs typeface="Times New Roman" panose="02020603050405020304" pitchFamily="18" charset="0"/>
              </a:rPr>
              <a:t>were already considered to have </a:t>
            </a:r>
            <a:r>
              <a:rPr lang="en-GB" sz="2000" b="1" dirty="0">
                <a:latin typeface="Times New Roman" panose="02020603050405020304" pitchFamily="18" charset="0"/>
                <a:cs typeface="Times New Roman" panose="02020603050405020304" pitchFamily="18" charset="0"/>
              </a:rPr>
              <a:t>little impact on the functioning of organizations </a:t>
            </a:r>
            <a:r>
              <a:rPr lang="en-GB" sz="2000" dirty="0">
                <a:latin typeface="Times New Roman" panose="02020603050405020304" pitchFamily="18" charset="0"/>
                <a:cs typeface="Times New Roman" panose="02020603050405020304" pitchFamily="18" charset="0"/>
              </a:rPr>
              <a:t>(Beyer, 1982).</a:t>
            </a: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GB" sz="2000" b="1" dirty="0">
                <a:latin typeface="Times New Roman" panose="02020603050405020304" pitchFamily="18" charset="0"/>
                <a:cs typeface="Times New Roman" panose="02020603050405020304" pitchFamily="18" charset="0"/>
              </a:rPr>
              <a:t>Academic research on management</a:t>
            </a:r>
            <a:r>
              <a:rPr lang="en-GB" sz="2000" dirty="0">
                <a:latin typeface="Times New Roman" panose="02020603050405020304" pitchFamily="18" charset="0"/>
                <a:cs typeface="Times New Roman" panose="02020603050405020304" pitchFamily="18" charset="0"/>
              </a:rPr>
              <a:t> disseminates theories that are</a:t>
            </a:r>
            <a:r>
              <a:rPr lang="en-GB" sz="2000" b="1" dirty="0">
                <a:latin typeface="Times New Roman" panose="02020603050405020304" pitchFamily="18" charset="0"/>
                <a:cs typeface="Times New Roman" panose="02020603050405020304" pitchFamily="18" charset="0"/>
              </a:rPr>
              <a:t> irrelevant </a:t>
            </a:r>
            <a:r>
              <a:rPr lang="en-GB" sz="2000" dirty="0">
                <a:latin typeface="Times New Roman" panose="02020603050405020304" pitchFamily="18" charset="0"/>
                <a:cs typeface="Times New Roman" panose="02020603050405020304" pitchFamily="18" charset="0"/>
              </a:rPr>
              <a:t>and have a </a:t>
            </a:r>
            <a:r>
              <a:rPr lang="en-GB" sz="2000" b="1" dirty="0">
                <a:latin typeface="Times New Roman" panose="02020603050405020304" pitchFamily="18" charset="0"/>
                <a:cs typeface="Times New Roman" panose="02020603050405020304" pitchFamily="18" charset="0"/>
              </a:rPr>
              <a:t>negative effect on good management practices</a:t>
            </a:r>
            <a:r>
              <a:rPr lang="en-GB" sz="2000" dirty="0">
                <a:latin typeface="Times New Roman" panose="02020603050405020304" pitchFamily="18" charset="0"/>
                <a:cs typeface="Times New Roman" panose="02020603050405020304" pitchFamily="18" charset="0"/>
              </a:rPr>
              <a:t>, as well as on society (Ghoshal, 2005).</a:t>
            </a:r>
          </a:p>
          <a:p>
            <a:pPr marL="0" indent="0">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GB" sz="2000" dirty="0">
                <a:latin typeface="Times New Roman" panose="02020603050405020304" pitchFamily="18" charset="0"/>
                <a:cs typeface="Times New Roman" panose="02020603050405020304" pitchFamily="18" charset="0"/>
              </a:rPr>
              <a:t>The percentage of managers and consultants who </a:t>
            </a:r>
            <a:r>
              <a:rPr lang="en-GB" sz="2000" b="1" dirty="0">
                <a:latin typeface="Times New Roman" panose="02020603050405020304" pitchFamily="18" charset="0"/>
                <a:cs typeface="Times New Roman" panose="02020603050405020304" pitchFamily="18" charset="0"/>
              </a:rPr>
              <a:t>frequently read academic literature is low </a:t>
            </a:r>
            <a:r>
              <a:rPr lang="en-GB" sz="2000" dirty="0">
                <a:latin typeface="Times New Roman" panose="02020603050405020304" pitchFamily="18" charset="0"/>
                <a:cs typeface="Times New Roman" panose="02020603050405020304" pitchFamily="18" charset="0"/>
              </a:rPr>
              <a:t>(</a:t>
            </a:r>
            <a:r>
              <a:rPr lang="en-GB" sz="2000" dirty="0" err="1">
                <a:latin typeface="Times New Roman" panose="02020603050405020304" pitchFamily="18" charset="0"/>
                <a:cs typeface="Times New Roman" panose="02020603050405020304" pitchFamily="18" charset="0"/>
              </a:rPr>
              <a:t>Rynes</a:t>
            </a:r>
            <a:r>
              <a:rPr lang="en-GB" sz="2000" dirty="0">
                <a:latin typeface="Times New Roman" panose="02020603050405020304" pitchFamily="18" charset="0"/>
                <a:cs typeface="Times New Roman" panose="02020603050405020304" pitchFamily="18" charset="0"/>
              </a:rPr>
              <a:t> et al., 2002; Rousseau, 2006).</a:t>
            </a:r>
          </a:p>
        </p:txBody>
      </p:sp>
      <p:sp>
        <p:nvSpPr>
          <p:cNvPr id="4" name="Slide Number Placeholder 3">
            <a:extLst>
              <a:ext uri="{FF2B5EF4-FFF2-40B4-BE49-F238E27FC236}">
                <a16:creationId xmlns:a16="http://schemas.microsoft.com/office/drawing/2014/main" id="{89D65A3A-151A-D76D-AA93-0ADC67754145}"/>
              </a:ext>
            </a:extLst>
          </p:cNvPr>
          <p:cNvSpPr>
            <a:spLocks noGrp="1"/>
          </p:cNvSpPr>
          <p:nvPr>
            <p:ph type="sldNum" sz="quarter" idx="12"/>
          </p:nvPr>
        </p:nvSpPr>
        <p:spPr/>
        <p:txBody>
          <a:bodyPr/>
          <a:lstStyle/>
          <a:p>
            <a:fld id="{998DFC45-BD3F-4318-B8F5-9FDB07D07323}" type="slidenum">
              <a:rPr lang="pt-PT" smtClean="0">
                <a:latin typeface="Times New Roman" panose="02020603050405020304" pitchFamily="18" charset="0"/>
                <a:cs typeface="Times New Roman" panose="02020603050405020304" pitchFamily="18" charset="0"/>
              </a:rPr>
              <a:t>2</a:t>
            </a:fld>
            <a:endParaRPr lang="pt-P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9391364"/>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6C38238-5B6E-6747-B2DC-DD889BCB7BF7}"/>
              </a:ext>
            </a:extLst>
          </p:cNvPr>
          <p:cNvSpPr>
            <a:spLocks noGrp="1"/>
          </p:cNvSpPr>
          <p:nvPr>
            <p:ph type="title"/>
          </p:nvPr>
        </p:nvSpPr>
        <p:spPr>
          <a:xfrm>
            <a:off x="1148021" y="294538"/>
            <a:ext cx="9895951" cy="1033669"/>
          </a:xfrm>
        </p:spPr>
        <p:txBody>
          <a:bodyPr>
            <a:normAutofit fontScale="90000"/>
          </a:bodyPr>
          <a:lstStyle/>
          <a:p>
            <a:pPr algn="ctr"/>
            <a:r>
              <a:rPr lang="en-US" sz="3600" dirty="0">
                <a:solidFill>
                  <a:srgbClr val="FFFFFF"/>
                </a:solidFill>
                <a:latin typeface="Times New Roman" panose="02020603050405020304" pitchFamily="18" charset="0"/>
                <a:cs typeface="Times New Roman" panose="02020603050405020304" pitchFamily="18" charset="0"/>
              </a:rPr>
              <a:t>A possible collaboration between science and management</a:t>
            </a:r>
            <a:endParaRPr lang="pt-PT" sz="3600" dirty="0">
              <a:solidFill>
                <a:srgbClr val="FFFFFF"/>
              </a:solidFill>
              <a:latin typeface="Times New Roman" panose="02020603050405020304" pitchFamily="18" charset="0"/>
              <a:cs typeface="Times New Roman" panose="02020603050405020304" pitchFamily="18" charset="0"/>
            </a:endParaRPr>
          </a:p>
        </p:txBody>
      </p:sp>
      <p:sp>
        <p:nvSpPr>
          <p:cNvPr id="3" name="Marcador de Posição de Conteúdo 2">
            <a:extLst>
              <a:ext uri="{FF2B5EF4-FFF2-40B4-BE49-F238E27FC236}">
                <a16:creationId xmlns:a16="http://schemas.microsoft.com/office/drawing/2014/main" id="{911181EF-C4D6-1654-EB63-F924587F581D}"/>
              </a:ext>
            </a:extLst>
          </p:cNvPr>
          <p:cNvSpPr>
            <a:spLocks noGrp="1"/>
          </p:cNvSpPr>
          <p:nvPr>
            <p:ph idx="1"/>
          </p:nvPr>
        </p:nvSpPr>
        <p:spPr>
          <a:xfrm>
            <a:off x="1233982" y="1756467"/>
            <a:ext cx="9724031" cy="4806995"/>
          </a:xfrm>
        </p:spPr>
        <p:txBody>
          <a:bodyPr anchor="ctr">
            <a:noAutofit/>
          </a:bodyPr>
          <a:lstStyle/>
          <a:p>
            <a:pPr marL="0" indent="0">
              <a:buNone/>
            </a:pPr>
            <a:r>
              <a:rPr lang="en-US" sz="2000" dirty="0">
                <a:latin typeface="Times New Roman" panose="02020603050405020304" pitchFamily="18" charset="0"/>
                <a:cs typeface="Times New Roman" panose="02020603050405020304" pitchFamily="18" charset="0"/>
              </a:rPr>
              <a:t>The question then becomes: </a:t>
            </a:r>
            <a:r>
              <a:rPr lang="en-US" sz="2000" b="1" dirty="0">
                <a:latin typeface="Times New Roman" panose="02020603050405020304" pitchFamily="18" charset="0"/>
                <a:cs typeface="Times New Roman" panose="02020603050405020304" pitchFamily="18" charset="0"/>
              </a:rPr>
              <a:t>How can a closed system such as the managerial disciplines be opened to business interests?</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Two conditions have to be met for there to be positive collaboration, which must:</a:t>
            </a:r>
          </a:p>
          <a:p>
            <a:pPr marL="0" indent="0">
              <a:buNone/>
            </a:pPr>
            <a:r>
              <a:rPr lang="en-US" sz="2000" dirty="0">
                <a:latin typeface="Times New Roman" panose="02020603050405020304" pitchFamily="18" charset="0"/>
                <a:cs typeface="Times New Roman" panose="02020603050405020304" pitchFamily="18" charset="0"/>
              </a:rPr>
              <a:t>	1. </a:t>
            </a:r>
            <a:r>
              <a:rPr lang="en-US" sz="2000" b="1" dirty="0">
                <a:latin typeface="Times New Roman" panose="02020603050405020304" pitchFamily="18" charset="0"/>
                <a:cs typeface="Times New Roman" panose="02020603050405020304" pitchFamily="18" charset="0"/>
              </a:rPr>
              <a:t>be induced by a need</a:t>
            </a:r>
            <a:r>
              <a:rPr lang="en-US" sz="2000" dirty="0">
                <a:latin typeface="Times New Roman" panose="02020603050405020304" pitchFamily="18" charset="0"/>
                <a:cs typeface="Times New Roman" panose="02020603050405020304" pitchFamily="18" charset="0"/>
              </a:rPr>
              <a:t>, by an external ‘perturbation’; and</a:t>
            </a:r>
          </a:p>
          <a:p>
            <a:pPr marL="0" indent="0">
              <a:buNone/>
            </a:pPr>
            <a:r>
              <a:rPr lang="en-US" sz="2000" dirty="0">
                <a:latin typeface="Times New Roman" panose="02020603050405020304" pitchFamily="18" charset="0"/>
                <a:cs typeface="Times New Roman" panose="02020603050405020304" pitchFamily="18" charset="0"/>
              </a:rPr>
              <a:t>	2. </a:t>
            </a:r>
            <a:r>
              <a:rPr lang="en-US" sz="2000" b="1" dirty="0">
                <a:latin typeface="Times New Roman" panose="02020603050405020304" pitchFamily="18" charset="0"/>
                <a:cs typeface="Times New Roman" panose="02020603050405020304" pitchFamily="18" charset="0"/>
              </a:rPr>
              <a:t>improve the functioning </a:t>
            </a:r>
            <a:r>
              <a:rPr lang="en-US" sz="2000" dirty="0">
                <a:latin typeface="Times New Roman" panose="02020603050405020304" pitchFamily="18" charset="0"/>
                <a:cs typeface="Times New Roman" panose="02020603050405020304" pitchFamily="18" charset="0"/>
              </a:rPr>
              <a:t>of both academic and business systems.</a:t>
            </a:r>
          </a:p>
          <a:p>
            <a:pPr marL="0" indent="0">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Collaboration is only possible on condition that scientists are ‘forced’ to produce relevant research. “Forced”, </a:t>
            </a:r>
            <a:r>
              <a:rPr lang="en-US" sz="2000" b="1" dirty="0">
                <a:latin typeface="Times New Roman" panose="02020603050405020304" pitchFamily="18" charset="0"/>
                <a:cs typeface="Times New Roman" panose="02020603050405020304" pitchFamily="18" charset="0"/>
              </a:rPr>
              <a:t>because the solution will not be born from appeals for cooperation, but from a need </a:t>
            </a:r>
            <a:r>
              <a:rPr lang="en-US" sz="2000" dirty="0">
                <a:latin typeface="Times New Roman" panose="02020603050405020304" pitchFamily="18" charset="0"/>
                <a:cs typeface="Times New Roman" panose="02020603050405020304" pitchFamily="18" charset="0"/>
              </a:rPr>
              <a:t>(Vicari,2013).</a:t>
            </a:r>
          </a:p>
        </p:txBody>
      </p:sp>
      <p:sp>
        <p:nvSpPr>
          <p:cNvPr id="4" name="Slide Number Placeholder 3">
            <a:extLst>
              <a:ext uri="{FF2B5EF4-FFF2-40B4-BE49-F238E27FC236}">
                <a16:creationId xmlns:a16="http://schemas.microsoft.com/office/drawing/2014/main" id="{77840E8A-354D-29F9-A121-A59C245EB2E1}"/>
              </a:ext>
            </a:extLst>
          </p:cNvPr>
          <p:cNvSpPr>
            <a:spLocks noGrp="1"/>
          </p:cNvSpPr>
          <p:nvPr>
            <p:ph type="sldNum" sz="quarter" idx="12"/>
          </p:nvPr>
        </p:nvSpPr>
        <p:spPr/>
        <p:txBody>
          <a:bodyPr/>
          <a:lstStyle/>
          <a:p>
            <a:fld id="{998DFC45-BD3F-4318-B8F5-9FDB07D07323}" type="slidenum">
              <a:rPr lang="pt-PT" smtClean="0">
                <a:latin typeface="Times New Roman" panose="02020603050405020304" pitchFamily="18" charset="0"/>
                <a:cs typeface="Times New Roman" panose="02020603050405020304" pitchFamily="18" charset="0"/>
              </a:rPr>
              <a:t>20</a:t>
            </a:fld>
            <a:endParaRPr lang="pt-P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7627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6C38238-5B6E-6747-B2DC-DD889BCB7BF7}"/>
              </a:ext>
            </a:extLst>
          </p:cNvPr>
          <p:cNvSpPr>
            <a:spLocks noGrp="1"/>
          </p:cNvSpPr>
          <p:nvPr>
            <p:ph type="title"/>
          </p:nvPr>
        </p:nvSpPr>
        <p:spPr>
          <a:xfrm>
            <a:off x="1148021" y="294538"/>
            <a:ext cx="9895951" cy="1033669"/>
          </a:xfrm>
        </p:spPr>
        <p:txBody>
          <a:bodyPr>
            <a:normAutofit fontScale="90000"/>
          </a:bodyPr>
          <a:lstStyle/>
          <a:p>
            <a:pPr algn="ctr"/>
            <a:r>
              <a:rPr lang="en-US" sz="3600" dirty="0">
                <a:solidFill>
                  <a:srgbClr val="FFFFFF"/>
                </a:solidFill>
                <a:latin typeface="Times New Roman" panose="02020603050405020304" pitchFamily="18" charset="0"/>
                <a:cs typeface="Times New Roman" panose="02020603050405020304" pitchFamily="18" charset="0"/>
              </a:rPr>
              <a:t>A possible collaboration between science and management</a:t>
            </a:r>
            <a:endParaRPr lang="pt-PT" sz="3600" dirty="0">
              <a:solidFill>
                <a:srgbClr val="FFFFFF"/>
              </a:solidFill>
              <a:latin typeface="Times New Roman" panose="02020603050405020304" pitchFamily="18" charset="0"/>
              <a:cs typeface="Times New Roman" panose="02020603050405020304" pitchFamily="18" charset="0"/>
            </a:endParaRPr>
          </a:p>
        </p:txBody>
      </p:sp>
      <p:sp>
        <p:nvSpPr>
          <p:cNvPr id="3" name="Marcador de Posição de Conteúdo 2">
            <a:extLst>
              <a:ext uri="{FF2B5EF4-FFF2-40B4-BE49-F238E27FC236}">
                <a16:creationId xmlns:a16="http://schemas.microsoft.com/office/drawing/2014/main" id="{911181EF-C4D6-1654-EB63-F924587F581D}"/>
              </a:ext>
            </a:extLst>
          </p:cNvPr>
          <p:cNvSpPr>
            <a:spLocks noGrp="1"/>
          </p:cNvSpPr>
          <p:nvPr>
            <p:ph idx="1"/>
          </p:nvPr>
        </p:nvSpPr>
        <p:spPr>
          <a:xfrm>
            <a:off x="1233982" y="1756467"/>
            <a:ext cx="9724031" cy="4806995"/>
          </a:xfrm>
        </p:spPr>
        <p:txBody>
          <a:bodyPr anchor="ctr">
            <a:noAutofit/>
          </a:bodyPr>
          <a:lstStyle/>
          <a:p>
            <a:pPr marL="0" indent="0" algn="just">
              <a:buNone/>
            </a:pPr>
            <a:r>
              <a:rPr lang="en-US" sz="2000" b="1" dirty="0">
                <a:latin typeface="Times New Roman" panose="02020603050405020304" pitchFamily="18" charset="0"/>
                <a:cs typeface="Times New Roman" panose="02020603050405020304" pitchFamily="18" charset="0"/>
              </a:rPr>
              <a:t>Universities need more and more funding from individuals and companies</a:t>
            </a:r>
            <a:r>
              <a:rPr lang="en-US" sz="2000" dirty="0">
                <a:latin typeface="Times New Roman" panose="02020603050405020304" pitchFamily="18" charset="0"/>
                <a:cs typeface="Times New Roman" panose="02020603050405020304" pitchFamily="18" charset="0"/>
              </a:rPr>
              <a:t>, given the growing scarcity of public resources for research, </a:t>
            </a:r>
            <a:r>
              <a:rPr lang="en-US" sz="2000" b="1" dirty="0">
                <a:latin typeface="Times New Roman" panose="02020603050405020304" pitchFamily="18" charset="0"/>
                <a:cs typeface="Times New Roman" panose="02020603050405020304" pitchFamily="18" charset="0"/>
              </a:rPr>
              <a:t>increasingly turn to private fund</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Mesny</a:t>
            </a:r>
            <a:r>
              <a:rPr lang="en-US" sz="2000" dirty="0">
                <a:latin typeface="Times New Roman" panose="02020603050405020304" pitchFamily="18" charset="0"/>
                <a:cs typeface="Times New Roman" panose="02020603050405020304" pitchFamily="18" charset="0"/>
              </a:rPr>
              <a:t> and </a:t>
            </a:r>
            <a:r>
              <a:rPr lang="en-US" sz="2000" dirty="0" err="1">
                <a:latin typeface="Times New Roman" panose="02020603050405020304" pitchFamily="18" charset="0"/>
                <a:cs typeface="Times New Roman" panose="02020603050405020304" pitchFamily="18" charset="0"/>
              </a:rPr>
              <a:t>Mailhot</a:t>
            </a:r>
            <a:r>
              <a:rPr lang="en-US" sz="2000" dirty="0">
                <a:latin typeface="Times New Roman" panose="02020603050405020304" pitchFamily="18" charset="0"/>
                <a:cs typeface="Times New Roman" panose="02020603050405020304" pitchFamily="18" charset="0"/>
              </a:rPr>
              <a:t>, 2012).</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b="1" dirty="0">
                <a:latin typeface="Times New Roman" panose="02020603050405020304" pitchFamily="18" charset="0"/>
                <a:cs typeface="Times New Roman" panose="02020603050405020304" pitchFamily="18" charset="0"/>
              </a:rPr>
              <a:t>If funding for scientific research were linked to the issue of the relevance of results</a:t>
            </a:r>
            <a:r>
              <a:rPr lang="en-US" sz="2000" dirty="0">
                <a:latin typeface="Times New Roman" panose="02020603050405020304" pitchFamily="18" charset="0"/>
                <a:cs typeface="Times New Roman" panose="02020603050405020304" pitchFamily="18" charset="0"/>
              </a:rPr>
              <a:t>, the research/ relevance gap would be on the way to a solution (Vicari,2013).</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Management must continually seek </a:t>
            </a:r>
            <a:r>
              <a:rPr lang="en-US" sz="2000" b="1" dirty="0">
                <a:latin typeface="Times New Roman" panose="02020603050405020304" pitchFamily="18" charset="0"/>
                <a:cs typeface="Times New Roman" panose="02020603050405020304" pitchFamily="18" charset="0"/>
              </a:rPr>
              <a:t>innovative solutions </a:t>
            </a:r>
            <a:r>
              <a:rPr lang="en-US" sz="2000" dirty="0">
                <a:latin typeface="Times New Roman" panose="02020603050405020304" pitchFamily="18" charset="0"/>
                <a:cs typeface="Times New Roman" panose="02020603050405020304" pitchFamily="18" charset="0"/>
              </a:rPr>
              <a:t>everywhere and </a:t>
            </a:r>
            <a:r>
              <a:rPr lang="en-US" sz="2000" b="1" dirty="0">
                <a:latin typeface="Times New Roman" panose="02020603050405020304" pitchFamily="18" charset="0"/>
                <a:cs typeface="Times New Roman" panose="02020603050405020304" pitchFamily="18" charset="0"/>
              </a:rPr>
              <a:t>academia could become an important source of new solutions </a:t>
            </a:r>
            <a:r>
              <a:rPr lang="en-US" sz="2000" dirty="0">
                <a:latin typeface="Times New Roman" panose="02020603050405020304" pitchFamily="18" charset="0"/>
                <a:cs typeface="Times New Roman" panose="02020603050405020304" pitchFamily="18" charset="0"/>
              </a:rPr>
              <a:t>(Vicari,2013).</a:t>
            </a:r>
          </a:p>
        </p:txBody>
      </p:sp>
      <p:sp>
        <p:nvSpPr>
          <p:cNvPr id="4" name="Slide Number Placeholder 3">
            <a:extLst>
              <a:ext uri="{FF2B5EF4-FFF2-40B4-BE49-F238E27FC236}">
                <a16:creationId xmlns:a16="http://schemas.microsoft.com/office/drawing/2014/main" id="{77840E8A-354D-29F9-A121-A59C245EB2E1}"/>
              </a:ext>
            </a:extLst>
          </p:cNvPr>
          <p:cNvSpPr>
            <a:spLocks noGrp="1"/>
          </p:cNvSpPr>
          <p:nvPr>
            <p:ph type="sldNum" sz="quarter" idx="12"/>
          </p:nvPr>
        </p:nvSpPr>
        <p:spPr/>
        <p:txBody>
          <a:bodyPr/>
          <a:lstStyle/>
          <a:p>
            <a:fld id="{998DFC45-BD3F-4318-B8F5-9FDB07D07323}" type="slidenum">
              <a:rPr lang="pt-PT" smtClean="0">
                <a:latin typeface="Times New Roman" panose="02020603050405020304" pitchFamily="18" charset="0"/>
                <a:cs typeface="Times New Roman" panose="02020603050405020304" pitchFamily="18" charset="0"/>
              </a:rPr>
              <a:t>21</a:t>
            </a:fld>
            <a:endParaRPr lang="pt-P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0504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6C38238-5B6E-6747-B2DC-DD889BCB7BF7}"/>
              </a:ext>
            </a:extLst>
          </p:cNvPr>
          <p:cNvSpPr>
            <a:spLocks noGrp="1"/>
          </p:cNvSpPr>
          <p:nvPr>
            <p:ph type="title"/>
          </p:nvPr>
        </p:nvSpPr>
        <p:spPr>
          <a:xfrm>
            <a:off x="1148021" y="294538"/>
            <a:ext cx="9895951" cy="1033669"/>
          </a:xfrm>
        </p:spPr>
        <p:txBody>
          <a:bodyPr>
            <a:normAutofit/>
          </a:bodyPr>
          <a:lstStyle/>
          <a:p>
            <a:pPr algn="ctr"/>
            <a:r>
              <a:rPr lang="en-US" sz="3600" dirty="0">
                <a:solidFill>
                  <a:srgbClr val="FFFFFF"/>
                </a:solidFill>
                <a:latin typeface="Times New Roman" panose="02020603050405020304" pitchFamily="18" charset="0"/>
                <a:cs typeface="Times New Roman" panose="02020603050405020304" pitchFamily="18" charset="0"/>
              </a:rPr>
              <a:t>We all have a problem</a:t>
            </a:r>
            <a:endParaRPr lang="pt-PT" sz="3600" dirty="0">
              <a:solidFill>
                <a:srgbClr val="FFFFFF"/>
              </a:solidFill>
              <a:latin typeface="Times New Roman" panose="02020603050405020304" pitchFamily="18" charset="0"/>
              <a:cs typeface="Times New Roman" panose="02020603050405020304" pitchFamily="18" charset="0"/>
            </a:endParaRPr>
          </a:p>
        </p:txBody>
      </p:sp>
      <p:sp>
        <p:nvSpPr>
          <p:cNvPr id="3" name="Marcador de Posição de Conteúdo 2">
            <a:extLst>
              <a:ext uri="{FF2B5EF4-FFF2-40B4-BE49-F238E27FC236}">
                <a16:creationId xmlns:a16="http://schemas.microsoft.com/office/drawing/2014/main" id="{911181EF-C4D6-1654-EB63-F924587F581D}"/>
              </a:ext>
            </a:extLst>
          </p:cNvPr>
          <p:cNvSpPr>
            <a:spLocks noGrp="1"/>
          </p:cNvSpPr>
          <p:nvPr>
            <p:ph idx="1"/>
          </p:nvPr>
        </p:nvSpPr>
        <p:spPr>
          <a:xfrm>
            <a:off x="1233982" y="1756467"/>
            <a:ext cx="9724031" cy="4806995"/>
          </a:xfrm>
        </p:spPr>
        <p:txBody>
          <a:bodyPr anchor="ctr">
            <a:noAutofit/>
          </a:bodyPr>
          <a:lstStyle/>
          <a:p>
            <a:pPr marL="0" indent="0" algn="just">
              <a:lnSpc>
                <a:spcPct val="100000"/>
              </a:lnSpc>
              <a:buNone/>
            </a:pPr>
            <a:r>
              <a:rPr lang="en-US" sz="2000" b="1" dirty="0">
                <a:latin typeface="Times New Roman" panose="02020603050405020304" pitchFamily="18" charset="0"/>
                <a:cs typeface="Times New Roman" panose="02020603050405020304" pitchFamily="18" charset="0"/>
              </a:rPr>
              <a:t>Leaving the publication of scientific articles solely to companies or a single company</a:t>
            </a:r>
            <a:r>
              <a:rPr lang="en-US" sz="2000" dirty="0">
                <a:latin typeface="Times New Roman" panose="02020603050405020304" pitchFamily="18" charset="0"/>
                <a:cs typeface="Times New Roman" panose="02020603050405020304" pitchFamily="18" charset="0"/>
              </a:rPr>
              <a:t>, would </a:t>
            </a:r>
            <a:r>
              <a:rPr lang="en-US" sz="2000" dirty="0" err="1">
                <a:latin typeface="Times New Roman" panose="02020603050405020304" pitchFamily="18" charset="0"/>
                <a:cs typeface="Times New Roman" panose="02020603050405020304" pitchFamily="18" charset="0"/>
              </a:rPr>
              <a:t>jeopardise</a:t>
            </a:r>
            <a:r>
              <a:rPr lang="en-US" sz="2000" dirty="0">
                <a:latin typeface="Times New Roman" panose="02020603050405020304" pitchFamily="18" charset="0"/>
                <a:cs typeface="Times New Roman" panose="02020603050405020304" pitchFamily="18" charset="0"/>
              </a:rPr>
              <a:t> the independence of academic research (Beyer &amp;amp; Trice, 1982; Grey, 2001).</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b="1" dirty="0">
                <a:latin typeface="Times New Roman" panose="02020603050405020304" pitchFamily="18" charset="0"/>
                <a:cs typeface="Times New Roman" panose="02020603050405020304" pitchFamily="18" charset="0"/>
              </a:rPr>
              <a:t>For research to be truly relevant, </a:t>
            </a:r>
            <a:r>
              <a:rPr lang="en-US" sz="2000" dirty="0">
                <a:latin typeface="Times New Roman" panose="02020603050405020304" pitchFamily="18" charset="0"/>
                <a:cs typeface="Times New Roman" panose="02020603050405020304" pitchFamily="18" charset="0"/>
              </a:rPr>
              <a:t>new ideas must originate from an arena in which different actors operate (Abrahamson, 1996; </a:t>
            </a:r>
            <a:r>
              <a:rPr lang="en-US" sz="2000" dirty="0" err="1">
                <a:latin typeface="Times New Roman" panose="02020603050405020304" pitchFamily="18" charset="0"/>
                <a:cs typeface="Times New Roman" panose="02020603050405020304" pitchFamily="18" charset="0"/>
              </a:rPr>
              <a:t>Sahlin</a:t>
            </a:r>
            <a:r>
              <a:rPr lang="en-US" sz="2000" dirty="0">
                <a:latin typeface="Times New Roman" panose="02020603050405020304" pitchFamily="18" charset="0"/>
                <a:cs typeface="Times New Roman" panose="02020603050405020304" pitchFamily="18" charset="0"/>
              </a:rPr>
              <a:t>-Andersson and </a:t>
            </a:r>
            <a:r>
              <a:rPr lang="en-US" sz="2000" dirty="0" err="1">
                <a:latin typeface="Times New Roman" panose="02020603050405020304" pitchFamily="18" charset="0"/>
                <a:cs typeface="Times New Roman" panose="02020603050405020304" pitchFamily="18" charset="0"/>
              </a:rPr>
              <a:t>Engwall</a:t>
            </a:r>
            <a:r>
              <a:rPr lang="en-US" sz="2000" dirty="0">
                <a:latin typeface="Times New Roman" panose="02020603050405020304" pitchFamily="18" charset="0"/>
                <a:cs typeface="Times New Roman" panose="02020603050405020304" pitchFamily="18" charset="0"/>
              </a:rPr>
              <a:t>, 2002).</a:t>
            </a:r>
          </a:p>
          <a:p>
            <a:pPr marL="0" indent="0">
              <a:buNone/>
            </a:pPr>
            <a:endParaRPr lang="en-US" sz="2000" b="1" dirty="0">
              <a:latin typeface="Times New Roman" panose="02020603050405020304" pitchFamily="18" charset="0"/>
              <a:cs typeface="Times New Roman" panose="02020603050405020304" pitchFamily="18" charset="0"/>
            </a:endParaRPr>
          </a:p>
          <a:p>
            <a:pPr marL="0" indent="0" algn="just">
              <a:buNone/>
            </a:pPr>
            <a:r>
              <a:rPr lang="en-US" sz="2000" b="1" dirty="0">
                <a:latin typeface="Times New Roman" panose="02020603050405020304" pitchFamily="18" charset="0"/>
                <a:cs typeface="Times New Roman" panose="02020603050405020304" pitchFamily="18" charset="0"/>
              </a:rPr>
              <a:t>If companies were to fund research, seeking an operational return</a:t>
            </a:r>
            <a:r>
              <a:rPr lang="en-US" sz="2000" dirty="0">
                <a:latin typeface="Times New Roman" panose="02020603050405020304" pitchFamily="18" charset="0"/>
                <a:cs typeface="Times New Roman" panose="02020603050405020304" pitchFamily="18" charset="0"/>
              </a:rPr>
              <a:t>, they could make their </a:t>
            </a:r>
            <a:r>
              <a:rPr lang="en-US" sz="2000" b="1" dirty="0">
                <a:latin typeface="Times New Roman" panose="02020603050405020304" pitchFamily="18" charset="0"/>
                <a:cs typeface="Times New Roman" panose="02020603050405020304" pitchFamily="18" charset="0"/>
              </a:rPr>
              <a:t>data </a:t>
            </a:r>
            <a:r>
              <a:rPr lang="en-US" sz="2000" dirty="0">
                <a:latin typeface="Times New Roman" panose="02020603050405020304" pitchFamily="18" charset="0"/>
                <a:cs typeface="Times New Roman" panose="02020603050405020304" pitchFamily="18" charset="0"/>
              </a:rPr>
              <a:t>available, </a:t>
            </a:r>
            <a:r>
              <a:rPr lang="en-US" sz="2000" b="1" dirty="0">
                <a:latin typeface="Times New Roman" panose="02020603050405020304" pitchFamily="18" charset="0"/>
                <a:cs typeface="Times New Roman" panose="02020603050405020304" pitchFamily="18" charset="0"/>
              </a:rPr>
              <a:t>set up mixed researcher/professional teams </a:t>
            </a:r>
            <a:r>
              <a:rPr lang="en-US" sz="2000" dirty="0">
                <a:latin typeface="Times New Roman" panose="02020603050405020304" pitchFamily="18" charset="0"/>
                <a:cs typeface="Times New Roman" panose="02020603050405020304" pitchFamily="18" charset="0"/>
              </a:rPr>
              <a:t>and be open to serving as a laboratory for the production of joint research (</a:t>
            </a:r>
            <a:r>
              <a:rPr lang="en-US" sz="2000" dirty="0" err="1">
                <a:latin typeface="Times New Roman" panose="02020603050405020304" pitchFamily="18" charset="0"/>
                <a:cs typeface="Times New Roman" panose="02020603050405020304" pitchFamily="18" charset="0"/>
              </a:rPr>
              <a:t>Vicari</a:t>
            </a:r>
            <a:r>
              <a:rPr lang="en-US" sz="2000" dirty="0">
                <a:latin typeface="Times New Roman" panose="02020603050405020304" pitchFamily="18" charset="0"/>
                <a:cs typeface="Times New Roman" panose="02020603050405020304" pitchFamily="18" charset="0"/>
              </a:rPr>
              <a:t>, 2013).</a:t>
            </a:r>
          </a:p>
        </p:txBody>
      </p:sp>
      <p:sp>
        <p:nvSpPr>
          <p:cNvPr id="4" name="Slide Number Placeholder 3">
            <a:extLst>
              <a:ext uri="{FF2B5EF4-FFF2-40B4-BE49-F238E27FC236}">
                <a16:creationId xmlns:a16="http://schemas.microsoft.com/office/drawing/2014/main" id="{77840E8A-354D-29F9-A121-A59C245EB2E1}"/>
              </a:ext>
            </a:extLst>
          </p:cNvPr>
          <p:cNvSpPr>
            <a:spLocks noGrp="1"/>
          </p:cNvSpPr>
          <p:nvPr>
            <p:ph type="sldNum" sz="quarter" idx="12"/>
          </p:nvPr>
        </p:nvSpPr>
        <p:spPr/>
        <p:txBody>
          <a:bodyPr/>
          <a:lstStyle/>
          <a:p>
            <a:fld id="{998DFC45-BD3F-4318-B8F5-9FDB07D07323}" type="slidenum">
              <a:rPr lang="pt-PT" smtClean="0">
                <a:latin typeface="Times New Roman" panose="02020603050405020304" pitchFamily="18" charset="0"/>
                <a:cs typeface="Times New Roman" panose="02020603050405020304" pitchFamily="18" charset="0"/>
              </a:rPr>
              <a:t>22</a:t>
            </a:fld>
            <a:endParaRPr lang="pt-P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7862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6C38238-5B6E-6747-B2DC-DD889BCB7BF7}"/>
              </a:ext>
            </a:extLst>
          </p:cNvPr>
          <p:cNvSpPr>
            <a:spLocks noGrp="1"/>
          </p:cNvSpPr>
          <p:nvPr>
            <p:ph type="title"/>
          </p:nvPr>
        </p:nvSpPr>
        <p:spPr>
          <a:xfrm>
            <a:off x="1148021" y="294538"/>
            <a:ext cx="9895951" cy="1033669"/>
          </a:xfrm>
        </p:spPr>
        <p:txBody>
          <a:bodyPr>
            <a:normAutofit/>
          </a:bodyPr>
          <a:lstStyle/>
          <a:p>
            <a:pPr algn="ctr"/>
            <a:r>
              <a:rPr lang="en-US" sz="3600" dirty="0">
                <a:solidFill>
                  <a:srgbClr val="FFFFFF"/>
                </a:solidFill>
                <a:latin typeface="Times New Roman" panose="02020603050405020304" pitchFamily="18" charset="0"/>
                <a:cs typeface="Times New Roman" panose="02020603050405020304" pitchFamily="18" charset="0"/>
              </a:rPr>
              <a:t>We all have a problem</a:t>
            </a:r>
            <a:endParaRPr lang="pt-PT" sz="3600" dirty="0">
              <a:solidFill>
                <a:srgbClr val="FFFFFF"/>
              </a:solidFill>
              <a:latin typeface="Times New Roman" panose="02020603050405020304" pitchFamily="18" charset="0"/>
              <a:cs typeface="Times New Roman" panose="02020603050405020304" pitchFamily="18" charset="0"/>
            </a:endParaRPr>
          </a:p>
        </p:txBody>
      </p:sp>
      <p:sp>
        <p:nvSpPr>
          <p:cNvPr id="3" name="Marcador de Posição de Conteúdo 2">
            <a:extLst>
              <a:ext uri="{FF2B5EF4-FFF2-40B4-BE49-F238E27FC236}">
                <a16:creationId xmlns:a16="http://schemas.microsoft.com/office/drawing/2014/main" id="{911181EF-C4D6-1654-EB63-F924587F581D}"/>
              </a:ext>
            </a:extLst>
          </p:cNvPr>
          <p:cNvSpPr>
            <a:spLocks noGrp="1"/>
          </p:cNvSpPr>
          <p:nvPr>
            <p:ph idx="1"/>
          </p:nvPr>
        </p:nvSpPr>
        <p:spPr>
          <a:xfrm>
            <a:off x="1233982" y="1756467"/>
            <a:ext cx="9724031" cy="4806995"/>
          </a:xfrm>
        </p:spPr>
        <p:txBody>
          <a:bodyPr anchor="ctr">
            <a:noAutofit/>
          </a:bodyPr>
          <a:lstStyle/>
          <a:p>
            <a:pPr marL="0" indent="0" algn="just">
              <a:buNone/>
            </a:pPr>
            <a:r>
              <a:rPr lang="en-US" sz="2000" b="1" dirty="0">
                <a:latin typeface="Times New Roman" panose="02020603050405020304" pitchFamily="18" charset="0"/>
                <a:cs typeface="Times New Roman" panose="02020603050405020304" pitchFamily="18" charset="0"/>
              </a:rPr>
              <a:t>Companies that have a strong network of contacts with university researchers</a:t>
            </a:r>
            <a:r>
              <a:rPr lang="en-US" sz="2000" dirty="0">
                <a:latin typeface="Times New Roman" panose="02020603050405020304" pitchFamily="18" charset="0"/>
                <a:cs typeface="Times New Roman" panose="02020603050405020304" pitchFamily="18" charset="0"/>
              </a:rPr>
              <a:t>, and a high capacity to evaluate the research produced, are in a good position to overcome the problems that limit their development (</a:t>
            </a:r>
            <a:r>
              <a:rPr lang="en-US" sz="2000" dirty="0" err="1">
                <a:latin typeface="Times New Roman" panose="02020603050405020304" pitchFamily="18" charset="0"/>
                <a:cs typeface="Times New Roman" panose="02020603050405020304" pitchFamily="18" charset="0"/>
              </a:rPr>
              <a:t>Vicari</a:t>
            </a:r>
            <a:r>
              <a:rPr lang="en-US" sz="2000" dirty="0">
                <a:latin typeface="Times New Roman" panose="02020603050405020304" pitchFamily="18" charset="0"/>
                <a:cs typeface="Times New Roman" panose="02020603050405020304" pitchFamily="18" charset="0"/>
              </a:rPr>
              <a:t>, 2013).</a:t>
            </a: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US" sz="2000" b="1" dirty="0">
                <a:latin typeface="Times New Roman" panose="02020603050405020304" pitchFamily="18" charset="0"/>
                <a:cs typeface="Times New Roman" panose="02020603050405020304" pitchFamily="18" charset="0"/>
              </a:rPr>
              <a:t>Research activities in collaboration with enterprises are also possible in the field of management, </a:t>
            </a:r>
            <a:r>
              <a:rPr lang="en-US" sz="2000" dirty="0">
                <a:latin typeface="Times New Roman" panose="02020603050405020304" pitchFamily="18" charset="0"/>
                <a:cs typeface="Times New Roman" panose="02020603050405020304" pitchFamily="18" charset="0"/>
              </a:rPr>
              <a:t>for example in the case of medicine, with doctors agreeing to test new drugs in clinical trials (Gambardella, 2012).</a:t>
            </a: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US" sz="2000" b="1" dirty="0">
                <a:latin typeface="Times New Roman" panose="02020603050405020304" pitchFamily="18" charset="0"/>
                <a:cs typeface="Times New Roman" panose="02020603050405020304" pitchFamily="18" charset="0"/>
              </a:rPr>
              <a:t>Businesses and managers must perceive the same urgency in solving the problem of relevance and collaboration.</a:t>
            </a:r>
            <a:endParaRPr lang="pt-PT" sz="2000" b="1"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7840E8A-354D-29F9-A121-A59C245EB2E1}"/>
              </a:ext>
            </a:extLst>
          </p:cNvPr>
          <p:cNvSpPr>
            <a:spLocks noGrp="1"/>
          </p:cNvSpPr>
          <p:nvPr>
            <p:ph type="sldNum" sz="quarter" idx="12"/>
          </p:nvPr>
        </p:nvSpPr>
        <p:spPr/>
        <p:txBody>
          <a:bodyPr/>
          <a:lstStyle/>
          <a:p>
            <a:fld id="{998DFC45-BD3F-4318-B8F5-9FDB07D07323}" type="slidenum">
              <a:rPr lang="pt-PT" smtClean="0">
                <a:latin typeface="Times New Roman" panose="02020603050405020304" pitchFamily="18" charset="0"/>
                <a:cs typeface="Times New Roman" panose="02020603050405020304" pitchFamily="18" charset="0"/>
              </a:rPr>
              <a:t>23</a:t>
            </a:fld>
            <a:endParaRPr lang="pt-P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8111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ECB65068-4A5A-E0A2-35D6-8CB9F71E3326}"/>
              </a:ext>
            </a:extLst>
          </p:cNvPr>
          <p:cNvSpPr>
            <a:spLocks noGrp="1"/>
          </p:cNvSpPr>
          <p:nvPr>
            <p:ph type="title"/>
          </p:nvPr>
        </p:nvSpPr>
        <p:spPr>
          <a:xfrm>
            <a:off x="2797876" y="2439041"/>
            <a:ext cx="6596245" cy="1668848"/>
          </a:xfrm>
        </p:spPr>
        <p:txBody>
          <a:bodyPr vert="horz" lIns="91440" tIns="45720" rIns="91440" bIns="45720" rtlCol="0" anchor="b">
            <a:normAutofit/>
          </a:bodyPr>
          <a:lstStyle/>
          <a:p>
            <a:pPr algn="ctr"/>
            <a:r>
              <a:rPr lang="en-US" sz="3600" kern="1200" dirty="0">
                <a:solidFill>
                  <a:srgbClr val="FFFFFF"/>
                </a:solidFill>
                <a:latin typeface="Times New Roman" panose="02020603050405020304" pitchFamily="18" charset="0"/>
                <a:cs typeface="Times New Roman" panose="02020603050405020304" pitchFamily="18" charset="0"/>
              </a:rPr>
              <a:t>Thank you!</a:t>
            </a:r>
            <a:br>
              <a:rPr lang="en-US" sz="3600" kern="1200" dirty="0">
                <a:solidFill>
                  <a:srgbClr val="FFFFFF"/>
                </a:solidFill>
                <a:latin typeface="Times New Roman" panose="02020603050405020304" pitchFamily="18" charset="0"/>
                <a:cs typeface="Times New Roman" panose="02020603050405020304" pitchFamily="18" charset="0"/>
              </a:rPr>
            </a:br>
            <a:br>
              <a:rPr lang="en-US" sz="3600" kern="1200" dirty="0">
                <a:solidFill>
                  <a:srgbClr val="FFFFFF"/>
                </a:solidFill>
                <a:latin typeface="Times New Roman" panose="02020603050405020304" pitchFamily="18" charset="0"/>
                <a:cs typeface="Times New Roman" panose="02020603050405020304" pitchFamily="18" charset="0"/>
              </a:rPr>
            </a:br>
            <a:r>
              <a:rPr lang="en-US" sz="3600" kern="1200" dirty="0" err="1">
                <a:solidFill>
                  <a:srgbClr val="FFFFFF"/>
                </a:solidFill>
                <a:latin typeface="Times New Roman" panose="02020603050405020304" pitchFamily="18" charset="0"/>
                <a:cs typeface="Times New Roman" panose="02020603050405020304" pitchFamily="18" charset="0"/>
              </a:rPr>
              <a:t>Obrigado</a:t>
            </a:r>
            <a:r>
              <a:rPr lang="en-US" sz="3600" kern="1200" dirty="0">
                <a:solidFill>
                  <a:srgbClr val="FFFFFF"/>
                </a:solidFill>
                <a:latin typeface="Times New Roman" panose="02020603050405020304" pitchFamily="18" charset="0"/>
                <a:cs typeface="Times New Roman" panose="02020603050405020304" pitchFamily="18" charset="0"/>
              </a:rPr>
              <a:t>!</a:t>
            </a:r>
          </a:p>
        </p:txBody>
      </p:sp>
      <p:sp>
        <p:nvSpPr>
          <p:cNvPr id="30" name="Rectangle 29">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EFE666AD-0D0B-489F-365A-C66AC25CE12A}"/>
              </a:ext>
            </a:extLst>
          </p:cNvPr>
          <p:cNvSpPr>
            <a:spLocks noGrp="1"/>
          </p:cNvSpPr>
          <p:nvPr>
            <p:ph type="sldNum" sz="quarter" idx="12"/>
          </p:nvPr>
        </p:nvSpPr>
        <p:spPr/>
        <p:txBody>
          <a:bodyPr/>
          <a:lstStyle/>
          <a:p>
            <a:fld id="{998DFC45-BD3F-4318-B8F5-9FDB07D07323}" type="slidenum">
              <a:rPr lang="pt-PT" smtClean="0">
                <a:latin typeface="Times New Roman" panose="02020603050405020304" pitchFamily="18" charset="0"/>
                <a:cs typeface="Times New Roman" panose="02020603050405020304" pitchFamily="18" charset="0"/>
              </a:rPr>
              <a:t>24</a:t>
            </a:fld>
            <a:endParaRPr lang="pt-P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415670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6C38238-5B6E-6747-B2DC-DD889BCB7BF7}"/>
              </a:ext>
            </a:extLst>
          </p:cNvPr>
          <p:cNvSpPr>
            <a:spLocks noGrp="1"/>
          </p:cNvSpPr>
          <p:nvPr>
            <p:ph type="title"/>
          </p:nvPr>
        </p:nvSpPr>
        <p:spPr>
          <a:xfrm>
            <a:off x="1148021" y="294538"/>
            <a:ext cx="9895951" cy="1033669"/>
          </a:xfrm>
        </p:spPr>
        <p:txBody>
          <a:bodyPr>
            <a:normAutofit/>
          </a:bodyPr>
          <a:lstStyle/>
          <a:p>
            <a:pPr algn="ctr"/>
            <a:r>
              <a:rPr lang="en-US" sz="3600" dirty="0">
                <a:solidFill>
                  <a:srgbClr val="FFFFFF"/>
                </a:solidFill>
                <a:latin typeface="Times New Roman" panose="02020603050405020304" pitchFamily="18" charset="0"/>
                <a:cs typeface="Times New Roman" panose="02020603050405020304" pitchFamily="18" charset="0"/>
              </a:rPr>
              <a:t>Bibliography</a:t>
            </a:r>
            <a:endParaRPr lang="pt-PT" sz="3600" dirty="0">
              <a:solidFill>
                <a:srgbClr val="FFFFFF"/>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7840E8A-354D-29F9-A121-A59C245EB2E1}"/>
              </a:ext>
            </a:extLst>
          </p:cNvPr>
          <p:cNvSpPr>
            <a:spLocks noGrp="1"/>
          </p:cNvSpPr>
          <p:nvPr>
            <p:ph type="sldNum" sz="quarter" idx="12"/>
          </p:nvPr>
        </p:nvSpPr>
        <p:spPr/>
        <p:txBody>
          <a:bodyPr/>
          <a:lstStyle/>
          <a:p>
            <a:fld id="{998DFC45-BD3F-4318-B8F5-9FDB07D07323}" type="slidenum">
              <a:rPr lang="pt-PT" smtClean="0">
                <a:latin typeface="Times New Roman" panose="02020603050405020304" pitchFamily="18" charset="0"/>
                <a:cs typeface="Times New Roman" panose="02020603050405020304" pitchFamily="18" charset="0"/>
              </a:rPr>
              <a:t>25</a:t>
            </a:fld>
            <a:endParaRPr lang="pt-PT"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2"/>
          <a:stretch>
            <a:fillRect/>
          </a:stretch>
        </p:blipFill>
        <p:spPr>
          <a:xfrm>
            <a:off x="733031" y="2039674"/>
            <a:ext cx="9894666" cy="4499238"/>
          </a:xfrm>
          <a:prstGeom prst="rect">
            <a:avLst/>
          </a:prstGeom>
        </p:spPr>
      </p:pic>
    </p:spTree>
    <p:extLst>
      <p:ext uri="{BB962C8B-B14F-4D97-AF65-F5344CB8AC3E}">
        <p14:creationId xmlns:p14="http://schemas.microsoft.com/office/powerpoint/2010/main" val="124777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26C38238-5B6E-6747-B2DC-DD889BCB7BF7}"/>
              </a:ext>
            </a:extLst>
          </p:cNvPr>
          <p:cNvSpPr>
            <a:spLocks noGrp="1"/>
          </p:cNvSpPr>
          <p:nvPr>
            <p:ph type="title"/>
          </p:nvPr>
        </p:nvSpPr>
        <p:spPr>
          <a:xfrm>
            <a:off x="1148021" y="294538"/>
            <a:ext cx="9895951" cy="1033669"/>
          </a:xfrm>
        </p:spPr>
        <p:txBody>
          <a:bodyPr>
            <a:normAutofit/>
          </a:bodyPr>
          <a:lstStyle/>
          <a:p>
            <a:pPr algn="ctr"/>
            <a:r>
              <a:rPr lang="en-US" sz="3600" dirty="0">
                <a:solidFill>
                  <a:srgbClr val="FFFFFF"/>
                </a:solidFill>
                <a:latin typeface="Times New Roman" panose="02020603050405020304" pitchFamily="18" charset="0"/>
                <a:cs typeface="Times New Roman" panose="02020603050405020304" pitchFamily="18" charset="0"/>
              </a:rPr>
              <a:t>Bibliography</a:t>
            </a:r>
            <a:endParaRPr lang="pt-PT" sz="3600" dirty="0">
              <a:solidFill>
                <a:srgbClr val="FFFFFF"/>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7840E8A-354D-29F9-A121-A59C245EB2E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8DFC45-BD3F-4318-B8F5-9FDB07D07323}" type="slidenum">
              <a:rPr kumimoji="0" lang="pt-PT" sz="12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pt-PT"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1148021" y="1947893"/>
            <a:ext cx="9894666" cy="4773582"/>
          </a:xfrm>
          <a:prstGeom prst="rect">
            <a:avLst/>
          </a:prstGeom>
        </p:spPr>
      </p:pic>
    </p:spTree>
    <p:extLst>
      <p:ext uri="{BB962C8B-B14F-4D97-AF65-F5344CB8AC3E}">
        <p14:creationId xmlns:p14="http://schemas.microsoft.com/office/powerpoint/2010/main" val="2369397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26C38238-5B6E-6747-B2DC-DD889BCB7BF7}"/>
              </a:ext>
            </a:extLst>
          </p:cNvPr>
          <p:cNvSpPr>
            <a:spLocks noGrp="1"/>
          </p:cNvSpPr>
          <p:nvPr>
            <p:ph type="title"/>
          </p:nvPr>
        </p:nvSpPr>
        <p:spPr>
          <a:xfrm>
            <a:off x="1148021" y="294538"/>
            <a:ext cx="9895951" cy="1033669"/>
          </a:xfrm>
        </p:spPr>
        <p:txBody>
          <a:bodyPr>
            <a:normAutofit/>
          </a:bodyPr>
          <a:lstStyle/>
          <a:p>
            <a:pPr algn="ctr"/>
            <a:r>
              <a:rPr lang="en-US" sz="3600" dirty="0">
                <a:solidFill>
                  <a:srgbClr val="FFFFFF"/>
                </a:solidFill>
                <a:latin typeface="Times New Roman" panose="02020603050405020304" pitchFamily="18" charset="0"/>
                <a:cs typeface="Times New Roman" panose="02020603050405020304" pitchFamily="18" charset="0"/>
              </a:rPr>
              <a:t>Bibliography</a:t>
            </a:r>
            <a:endParaRPr lang="pt-PT" sz="3600" dirty="0">
              <a:solidFill>
                <a:srgbClr val="FFFFFF"/>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7840E8A-354D-29F9-A121-A59C245EB2E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8DFC45-BD3F-4318-B8F5-9FDB07D07323}" type="slidenum">
              <a:rPr kumimoji="0" lang="pt-PT" sz="12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pt-PT"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1149306" y="2124765"/>
            <a:ext cx="9894666" cy="4224894"/>
          </a:xfrm>
          <a:prstGeom prst="rect">
            <a:avLst/>
          </a:prstGeom>
        </p:spPr>
      </p:pic>
    </p:spTree>
    <p:extLst>
      <p:ext uri="{BB962C8B-B14F-4D97-AF65-F5344CB8AC3E}">
        <p14:creationId xmlns:p14="http://schemas.microsoft.com/office/powerpoint/2010/main" val="2950630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26C38238-5B6E-6747-B2DC-DD889BCB7BF7}"/>
              </a:ext>
            </a:extLst>
          </p:cNvPr>
          <p:cNvSpPr>
            <a:spLocks noGrp="1"/>
          </p:cNvSpPr>
          <p:nvPr>
            <p:ph type="title"/>
          </p:nvPr>
        </p:nvSpPr>
        <p:spPr>
          <a:xfrm>
            <a:off x="1148021" y="294538"/>
            <a:ext cx="9895951" cy="1033669"/>
          </a:xfrm>
        </p:spPr>
        <p:txBody>
          <a:bodyPr>
            <a:normAutofit/>
          </a:bodyPr>
          <a:lstStyle/>
          <a:p>
            <a:pPr algn="ctr"/>
            <a:r>
              <a:rPr lang="en-US" sz="3600" dirty="0">
                <a:solidFill>
                  <a:srgbClr val="FFFFFF"/>
                </a:solidFill>
                <a:latin typeface="Times New Roman" panose="02020603050405020304" pitchFamily="18" charset="0"/>
                <a:cs typeface="Times New Roman" panose="02020603050405020304" pitchFamily="18" charset="0"/>
              </a:rPr>
              <a:t>Bibliography</a:t>
            </a:r>
            <a:endParaRPr lang="pt-PT" sz="3600" dirty="0">
              <a:solidFill>
                <a:srgbClr val="FFFFFF"/>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7840E8A-354D-29F9-A121-A59C245EB2E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98DFC45-BD3F-4318-B8F5-9FDB07D07323}" type="slidenum">
              <a:rPr kumimoji="0" lang="pt-PT" sz="1200" b="0" i="0" u="none" strike="noStrike" kern="1200" cap="none" spc="0" normalizeH="0" baseline="0" noProof="0" smtClean="0">
                <a:ln>
                  <a:noFill/>
                </a:ln>
                <a:solidFill>
                  <a:prstClr val="black">
                    <a:tint val="75000"/>
                  </a:prstClr>
                </a:solidFill>
                <a:effectLst/>
                <a:uLnTx/>
                <a:uFillTx/>
                <a:latin typeface="Times New Roman" panose="02020603050405020304" pitchFamily="18" charset="0"/>
                <a:ea typeface="+mn-ea"/>
                <a:cs typeface="Times New Roman" panose="02020603050405020304" pitchFamily="18" charset="0"/>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pt-PT" sz="1200" b="0" i="0" u="none" strike="noStrike" kern="1200" cap="none" spc="0" normalizeH="0" baseline="0" noProof="0" dirty="0">
              <a:ln>
                <a:noFill/>
              </a:ln>
              <a:solidFill>
                <a:prstClr val="black">
                  <a:tint val="75000"/>
                </a:prstClr>
              </a:solidFill>
              <a:effectLst/>
              <a:uLnTx/>
              <a:uFillTx/>
              <a:latin typeface="Times New Roman" panose="02020603050405020304" pitchFamily="18" charset="0"/>
              <a:ea typeface="+mn-ea"/>
              <a:cs typeface="Times New Roman" panose="02020603050405020304" pitchFamily="18" charset="0"/>
            </a:endParaRPr>
          </a:p>
        </p:txBody>
      </p:sp>
      <p:pic>
        <p:nvPicPr>
          <p:cNvPr id="3" name="Picture 2"/>
          <p:cNvPicPr>
            <a:picLocks noChangeAspect="1"/>
          </p:cNvPicPr>
          <p:nvPr/>
        </p:nvPicPr>
        <p:blipFill>
          <a:blip r:embed="rId2"/>
          <a:stretch>
            <a:fillRect/>
          </a:stretch>
        </p:blipFill>
        <p:spPr>
          <a:xfrm>
            <a:off x="1145619" y="2551100"/>
            <a:ext cx="9900762" cy="1755800"/>
          </a:xfrm>
          <a:prstGeom prst="rect">
            <a:avLst/>
          </a:prstGeom>
        </p:spPr>
      </p:pic>
    </p:spTree>
    <p:extLst>
      <p:ext uri="{BB962C8B-B14F-4D97-AF65-F5344CB8AC3E}">
        <p14:creationId xmlns:p14="http://schemas.microsoft.com/office/powerpoint/2010/main" val="325333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4F72E7A-F779-6275-ABE1-91141829B175}"/>
              </a:ext>
            </a:extLst>
          </p:cNvPr>
          <p:cNvSpPr>
            <a:spLocks noGrp="1"/>
          </p:cNvSpPr>
          <p:nvPr>
            <p:ph type="title"/>
          </p:nvPr>
        </p:nvSpPr>
        <p:spPr>
          <a:xfrm>
            <a:off x="1371599" y="294538"/>
            <a:ext cx="9895951" cy="1033669"/>
          </a:xfrm>
        </p:spPr>
        <p:txBody>
          <a:bodyPr>
            <a:normAutofit/>
          </a:bodyPr>
          <a:lstStyle/>
          <a:p>
            <a:r>
              <a:rPr lang="pt-PT" sz="3600" i="1" dirty="0" err="1">
                <a:solidFill>
                  <a:srgbClr val="FFFFFF"/>
                </a:solidFill>
                <a:latin typeface="Times New Roman" panose="02020603050405020304" pitchFamily="18" charset="0"/>
                <a:cs typeface="Times New Roman" panose="02020603050405020304" pitchFamily="18" charset="0"/>
              </a:rPr>
              <a:t>We</a:t>
            </a:r>
            <a:r>
              <a:rPr lang="pt-PT" sz="3600" i="1" dirty="0">
                <a:solidFill>
                  <a:srgbClr val="FFFFFF"/>
                </a:solidFill>
                <a:latin typeface="Times New Roman" panose="02020603050405020304" pitchFamily="18" charset="0"/>
                <a:cs typeface="Times New Roman" panose="02020603050405020304" pitchFamily="18" charset="0"/>
              </a:rPr>
              <a:t> </a:t>
            </a:r>
            <a:r>
              <a:rPr lang="pt-PT" sz="3600" i="1" dirty="0" err="1">
                <a:solidFill>
                  <a:srgbClr val="FFFFFF"/>
                </a:solidFill>
                <a:latin typeface="Times New Roman" panose="02020603050405020304" pitchFamily="18" charset="0"/>
                <a:cs typeface="Times New Roman" panose="02020603050405020304" pitchFamily="18" charset="0"/>
              </a:rPr>
              <a:t>have</a:t>
            </a:r>
            <a:r>
              <a:rPr lang="pt-PT" sz="3600" i="1" dirty="0">
                <a:solidFill>
                  <a:srgbClr val="FFFFFF"/>
                </a:solidFill>
                <a:latin typeface="Times New Roman" panose="02020603050405020304" pitchFamily="18" charset="0"/>
                <a:cs typeface="Times New Roman" panose="02020603050405020304" pitchFamily="18" charset="0"/>
              </a:rPr>
              <a:t> a </a:t>
            </a:r>
            <a:r>
              <a:rPr lang="pt-PT" sz="3600" i="1" dirty="0" err="1">
                <a:solidFill>
                  <a:srgbClr val="FFFFFF"/>
                </a:solidFill>
                <a:latin typeface="Times New Roman" panose="02020603050405020304" pitchFamily="18" charset="0"/>
                <a:cs typeface="Times New Roman" panose="02020603050405020304" pitchFamily="18" charset="0"/>
              </a:rPr>
              <a:t>problem</a:t>
            </a:r>
            <a:endParaRPr lang="pt-PT" sz="3600" i="1" dirty="0">
              <a:solidFill>
                <a:srgbClr val="FFFFFF"/>
              </a:solidFill>
              <a:latin typeface="Times New Roman" panose="02020603050405020304" pitchFamily="18" charset="0"/>
              <a:cs typeface="Times New Roman" panose="02020603050405020304" pitchFamily="18" charset="0"/>
            </a:endParaRPr>
          </a:p>
        </p:txBody>
      </p:sp>
      <p:sp>
        <p:nvSpPr>
          <p:cNvPr id="3" name="Marcador de Posição de Conteúdo 2">
            <a:extLst>
              <a:ext uri="{FF2B5EF4-FFF2-40B4-BE49-F238E27FC236}">
                <a16:creationId xmlns:a16="http://schemas.microsoft.com/office/drawing/2014/main" id="{B2D7F404-E32F-325A-D510-D238B9528E93}"/>
              </a:ext>
            </a:extLst>
          </p:cNvPr>
          <p:cNvSpPr>
            <a:spLocks noGrp="1"/>
          </p:cNvSpPr>
          <p:nvPr>
            <p:ph idx="1"/>
          </p:nvPr>
        </p:nvSpPr>
        <p:spPr>
          <a:xfrm>
            <a:off x="1079214" y="2067985"/>
            <a:ext cx="10033568" cy="3683358"/>
          </a:xfrm>
        </p:spPr>
        <p:txBody>
          <a:bodyPr anchor="ctr">
            <a:noAutofit/>
          </a:bodyPr>
          <a:lstStyle/>
          <a:p>
            <a:pPr marL="0" indent="0" algn="just">
              <a:buNone/>
            </a:pPr>
            <a:r>
              <a:rPr lang="en-GB" sz="2000" dirty="0">
                <a:latin typeface="Times New Roman" panose="02020603050405020304" pitchFamily="18" charset="0"/>
                <a:cs typeface="Times New Roman" panose="02020603050405020304" pitchFamily="18" charset="0"/>
              </a:rPr>
              <a:t>The question of relevance remains unresolved, </a:t>
            </a:r>
            <a:r>
              <a:rPr lang="en-GB" sz="2000" b="1" dirty="0">
                <a:latin typeface="Times New Roman" panose="02020603050405020304" pitchFamily="18" charset="0"/>
                <a:cs typeface="Times New Roman" panose="02020603050405020304" pitchFamily="18" charset="0"/>
              </a:rPr>
              <a:t>as science must be closed off from external demands and the world of management</a:t>
            </a:r>
            <a:r>
              <a:rPr lang="en-GB" sz="2000" dirty="0">
                <a:latin typeface="Times New Roman" panose="02020603050405020304" pitchFamily="18" charset="0"/>
                <a:cs typeface="Times New Roman" panose="02020603050405020304" pitchFamily="18" charset="0"/>
              </a:rPr>
              <a:t>, beyond the will of individual researchers or academic institutions (</a:t>
            </a:r>
            <a:r>
              <a:rPr lang="en-GB" sz="2000" dirty="0" err="1">
                <a:latin typeface="Times New Roman" panose="02020603050405020304" pitchFamily="18" charset="0"/>
                <a:cs typeface="Times New Roman" panose="02020603050405020304" pitchFamily="18" charset="0"/>
              </a:rPr>
              <a:t>Vicari</a:t>
            </a:r>
            <a:r>
              <a:rPr lang="en-GB" sz="2000" dirty="0">
                <a:latin typeface="Times New Roman" panose="02020603050405020304" pitchFamily="18" charset="0"/>
                <a:cs typeface="Times New Roman" panose="02020603050405020304" pitchFamily="18" charset="0"/>
              </a:rPr>
              <a:t>, 2013).</a:t>
            </a: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GB" sz="2000" b="1" dirty="0">
                <a:latin typeface="Times New Roman" panose="02020603050405020304" pitchFamily="18" charset="0"/>
                <a:cs typeface="Times New Roman" panose="02020603050405020304" pitchFamily="18" charset="0"/>
              </a:rPr>
              <a:t>The lack of relevance </a:t>
            </a:r>
            <a:r>
              <a:rPr lang="en-GB" sz="2000" dirty="0">
                <a:latin typeface="Times New Roman" panose="02020603050405020304" pitchFamily="18" charset="0"/>
                <a:cs typeface="Times New Roman" panose="02020603050405020304" pitchFamily="18" charset="0"/>
              </a:rPr>
              <a:t>is a problem for the scientific community, as it is for the management world: they also have a problem (</a:t>
            </a:r>
            <a:r>
              <a:rPr lang="en-GB" sz="2000" dirty="0" err="1">
                <a:latin typeface="Times New Roman" panose="02020603050405020304" pitchFamily="18" charset="0"/>
                <a:cs typeface="Times New Roman" panose="02020603050405020304" pitchFamily="18" charset="0"/>
              </a:rPr>
              <a:t>Vicari</a:t>
            </a:r>
            <a:r>
              <a:rPr lang="en-GB" sz="2000" dirty="0">
                <a:latin typeface="Times New Roman" panose="02020603050405020304" pitchFamily="18" charset="0"/>
                <a:cs typeface="Times New Roman" panose="02020603050405020304" pitchFamily="18" charset="0"/>
              </a:rPr>
              <a:t>, 2013).</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89D65A3A-151A-D76D-AA93-0ADC67754145}"/>
              </a:ext>
            </a:extLst>
          </p:cNvPr>
          <p:cNvSpPr>
            <a:spLocks noGrp="1"/>
          </p:cNvSpPr>
          <p:nvPr>
            <p:ph type="sldNum" sz="quarter" idx="12"/>
          </p:nvPr>
        </p:nvSpPr>
        <p:spPr/>
        <p:txBody>
          <a:bodyPr/>
          <a:lstStyle/>
          <a:p>
            <a:fld id="{998DFC45-BD3F-4318-B8F5-9FDB07D07323}" type="slidenum">
              <a:rPr lang="pt-PT" smtClean="0">
                <a:latin typeface="Times New Roman" panose="02020603050405020304" pitchFamily="18" charset="0"/>
                <a:cs typeface="Times New Roman" panose="02020603050405020304" pitchFamily="18" charset="0"/>
              </a:rPr>
              <a:t>3</a:t>
            </a:fld>
            <a:endParaRPr lang="pt-P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324373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ECB65068-4A5A-E0A2-35D6-8CB9F71E3326}"/>
              </a:ext>
            </a:extLst>
          </p:cNvPr>
          <p:cNvSpPr>
            <a:spLocks noGrp="1"/>
          </p:cNvSpPr>
          <p:nvPr>
            <p:ph type="title"/>
          </p:nvPr>
        </p:nvSpPr>
        <p:spPr>
          <a:xfrm>
            <a:off x="2214987" y="2956680"/>
            <a:ext cx="4618978" cy="633570"/>
          </a:xfrm>
        </p:spPr>
        <p:txBody>
          <a:bodyPr vert="horz" lIns="91440" tIns="45720" rIns="91440" bIns="45720" rtlCol="0" anchor="b">
            <a:normAutofit/>
          </a:bodyPr>
          <a:lstStyle/>
          <a:p>
            <a:pPr algn="r"/>
            <a:r>
              <a:rPr lang="en-US" sz="3600" kern="1200" dirty="0">
                <a:solidFill>
                  <a:srgbClr val="FFFFFF"/>
                </a:solidFill>
                <a:latin typeface="Times New Roman" panose="02020603050405020304" pitchFamily="18" charset="0"/>
                <a:cs typeface="Times New Roman" panose="02020603050405020304" pitchFamily="18" charset="0"/>
              </a:rPr>
              <a:t>Do we have a problem?</a:t>
            </a:r>
          </a:p>
        </p:txBody>
      </p:sp>
      <p:sp>
        <p:nvSpPr>
          <p:cNvPr id="30" name="Rectangle 29">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EFE666AD-0D0B-489F-365A-C66AC25CE12A}"/>
              </a:ext>
            </a:extLst>
          </p:cNvPr>
          <p:cNvSpPr>
            <a:spLocks noGrp="1"/>
          </p:cNvSpPr>
          <p:nvPr>
            <p:ph type="sldNum" sz="quarter" idx="12"/>
          </p:nvPr>
        </p:nvSpPr>
        <p:spPr/>
        <p:txBody>
          <a:bodyPr/>
          <a:lstStyle/>
          <a:p>
            <a:fld id="{998DFC45-BD3F-4318-B8F5-9FDB07D07323}" type="slidenum">
              <a:rPr lang="pt-PT" smtClean="0">
                <a:solidFill>
                  <a:schemeClr val="bg1"/>
                </a:solidFill>
                <a:latin typeface="Times New Roman" panose="02020603050405020304" pitchFamily="18" charset="0"/>
                <a:cs typeface="Times New Roman" panose="02020603050405020304" pitchFamily="18" charset="0"/>
              </a:rPr>
              <a:t>4</a:t>
            </a:fld>
            <a:endParaRPr lang="pt-PT"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577548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6C38238-5B6E-6747-B2DC-DD889BCB7BF7}"/>
              </a:ext>
            </a:extLst>
          </p:cNvPr>
          <p:cNvSpPr>
            <a:spLocks noGrp="1"/>
          </p:cNvSpPr>
          <p:nvPr>
            <p:ph type="title"/>
          </p:nvPr>
        </p:nvSpPr>
        <p:spPr>
          <a:xfrm>
            <a:off x="1148021" y="294538"/>
            <a:ext cx="9895951" cy="1033669"/>
          </a:xfrm>
        </p:spPr>
        <p:txBody>
          <a:bodyPr>
            <a:normAutofit/>
          </a:bodyPr>
          <a:lstStyle/>
          <a:p>
            <a:pPr algn="ctr"/>
            <a:r>
              <a:rPr lang="en-US" sz="3600" dirty="0">
                <a:solidFill>
                  <a:srgbClr val="FFFFFF"/>
                </a:solidFill>
                <a:latin typeface="Times New Roman" panose="02020603050405020304" pitchFamily="18" charset="0"/>
                <a:cs typeface="Times New Roman" panose="02020603050405020304" pitchFamily="18" charset="0"/>
              </a:rPr>
              <a:t>The origin of the gap between relevance and rigor</a:t>
            </a:r>
            <a:endParaRPr lang="pt-PT" sz="3600" dirty="0">
              <a:solidFill>
                <a:srgbClr val="FFFFFF"/>
              </a:solidFill>
              <a:latin typeface="Times New Roman" panose="02020603050405020304" pitchFamily="18" charset="0"/>
              <a:cs typeface="Times New Roman" panose="02020603050405020304" pitchFamily="18" charset="0"/>
            </a:endParaRPr>
          </a:p>
        </p:txBody>
      </p:sp>
      <p:sp>
        <p:nvSpPr>
          <p:cNvPr id="3" name="Marcador de Posição de Conteúdo 2">
            <a:extLst>
              <a:ext uri="{FF2B5EF4-FFF2-40B4-BE49-F238E27FC236}">
                <a16:creationId xmlns:a16="http://schemas.microsoft.com/office/drawing/2014/main" id="{911181EF-C4D6-1654-EB63-F924587F581D}"/>
              </a:ext>
            </a:extLst>
          </p:cNvPr>
          <p:cNvSpPr>
            <a:spLocks noGrp="1"/>
          </p:cNvSpPr>
          <p:nvPr>
            <p:ph idx="1"/>
          </p:nvPr>
        </p:nvSpPr>
        <p:spPr>
          <a:xfrm>
            <a:off x="1233982" y="1756467"/>
            <a:ext cx="9724031" cy="4806995"/>
          </a:xfrm>
        </p:spPr>
        <p:txBody>
          <a:bodyPr anchor="ctr">
            <a:noAutofit/>
          </a:bodyPr>
          <a:lstStyle/>
          <a:p>
            <a:pPr marL="0" indent="0" algn="just">
              <a:buNone/>
            </a:pPr>
            <a:r>
              <a:rPr lang="en-GB" sz="2000" dirty="0">
                <a:latin typeface="Times New Roman" panose="02020603050405020304" pitchFamily="18" charset="0"/>
                <a:cs typeface="Times New Roman" panose="02020603050405020304" pitchFamily="18" charset="0"/>
              </a:rPr>
              <a:t>The emergence of management disciplines was dictated by operational needs, </a:t>
            </a:r>
            <a:r>
              <a:rPr lang="en-GB" sz="2000" b="1" dirty="0">
                <a:latin typeface="Times New Roman" panose="02020603050405020304" pitchFamily="18" charset="0"/>
                <a:cs typeface="Times New Roman" panose="02020603050405020304" pitchFamily="18" charset="0"/>
              </a:rPr>
              <a:t>generating a feeling of inferiority in academics </a:t>
            </a:r>
            <a:r>
              <a:rPr lang="en-GB" sz="2000" dirty="0">
                <a:latin typeface="Times New Roman" panose="02020603050405020304" pitchFamily="18" charset="0"/>
                <a:cs typeface="Times New Roman" panose="02020603050405020304" pitchFamily="18" charset="0"/>
              </a:rPr>
              <a:t>(</a:t>
            </a:r>
            <a:r>
              <a:rPr lang="en-GB" sz="2000" dirty="0" err="1">
                <a:latin typeface="Times New Roman" panose="02020603050405020304" pitchFamily="18" charset="0"/>
                <a:cs typeface="Times New Roman" panose="02020603050405020304" pitchFamily="18" charset="0"/>
              </a:rPr>
              <a:t>Vicari</a:t>
            </a:r>
            <a:r>
              <a:rPr lang="en-GB" sz="2000" dirty="0">
                <a:latin typeface="Times New Roman" panose="02020603050405020304" pitchFamily="18" charset="0"/>
                <a:cs typeface="Times New Roman" panose="02020603050405020304" pitchFamily="18" charset="0"/>
              </a:rPr>
              <a:t>, 2013).</a:t>
            </a: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GB" sz="2000" dirty="0">
                <a:latin typeface="Times New Roman" panose="02020603050405020304" pitchFamily="18" charset="0"/>
                <a:cs typeface="Times New Roman" panose="02020603050405020304" pitchFamily="18" charset="0"/>
              </a:rPr>
              <a:t>Currently, professionals have the perception that the management sciences </a:t>
            </a:r>
            <a:r>
              <a:rPr lang="en-GB" sz="2000" b="1" dirty="0">
                <a:latin typeface="Times New Roman" panose="02020603050405020304" pitchFamily="18" charset="0"/>
                <a:cs typeface="Times New Roman" panose="02020603050405020304" pitchFamily="18" charset="0"/>
              </a:rPr>
              <a:t>produce very in-depth knowledge on irrelevant issues</a:t>
            </a:r>
            <a:r>
              <a:rPr lang="en-GB" sz="2000" dirty="0">
                <a:latin typeface="Times New Roman" panose="02020603050405020304" pitchFamily="18" charset="0"/>
                <a:cs typeface="Times New Roman" panose="02020603050405020304" pitchFamily="18" charset="0"/>
              </a:rPr>
              <a:t>, based on concepts that </a:t>
            </a:r>
            <a:r>
              <a:rPr lang="en-GB" sz="2000" b="1" dirty="0">
                <a:latin typeface="Times New Roman" panose="02020603050405020304" pitchFamily="18" charset="0"/>
                <a:cs typeface="Times New Roman" panose="02020603050405020304" pitchFamily="18" charset="0"/>
              </a:rPr>
              <a:t>are fragmented </a:t>
            </a:r>
            <a:r>
              <a:rPr lang="en-GB" sz="2000" dirty="0">
                <a:latin typeface="Times New Roman" panose="02020603050405020304" pitchFamily="18" charset="0"/>
                <a:cs typeface="Times New Roman" panose="02020603050405020304" pitchFamily="18" charset="0"/>
              </a:rPr>
              <a:t>to the point of being useless (Pfeffer and Fong, 2004; </a:t>
            </a:r>
            <a:r>
              <a:rPr lang="en-GB" sz="2000" dirty="0" err="1">
                <a:latin typeface="Times New Roman" panose="02020603050405020304" pitchFamily="18" charset="0"/>
                <a:cs typeface="Times New Roman" panose="02020603050405020304" pitchFamily="18" charset="0"/>
              </a:rPr>
              <a:t>Birkenshaw</a:t>
            </a:r>
            <a:r>
              <a:rPr lang="en-GB" sz="2000" dirty="0">
                <a:latin typeface="Times New Roman" panose="02020603050405020304" pitchFamily="18" charset="0"/>
                <a:cs typeface="Times New Roman" panose="02020603050405020304" pitchFamily="18" charset="0"/>
              </a:rPr>
              <a:t> and Mol, 2009).</a:t>
            </a: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GB" sz="2000" b="1" dirty="0">
                <a:latin typeface="Times New Roman" panose="02020603050405020304" pitchFamily="18" charset="0"/>
                <a:cs typeface="Times New Roman" panose="02020603050405020304" pitchFamily="18" charset="0"/>
              </a:rPr>
              <a:t>The arrogance of researchers is considerable </a:t>
            </a:r>
            <a:r>
              <a:rPr lang="en-GB" sz="2000" dirty="0">
                <a:latin typeface="Times New Roman" panose="02020603050405020304" pitchFamily="18" charset="0"/>
                <a:cs typeface="Times New Roman" panose="02020603050405020304" pitchFamily="18" charset="0"/>
              </a:rPr>
              <a:t>(Roux et al., 2006) and they are </a:t>
            </a:r>
            <a:r>
              <a:rPr lang="en-GB" sz="2000" b="1" dirty="0">
                <a:latin typeface="Times New Roman" panose="02020603050405020304" pitchFamily="18" charset="0"/>
                <a:cs typeface="Times New Roman" panose="02020603050405020304" pitchFamily="18" charset="0"/>
              </a:rPr>
              <a:t>unable to communicate</a:t>
            </a:r>
            <a:r>
              <a:rPr lang="en-GB" sz="2000" dirty="0">
                <a:latin typeface="Times New Roman" panose="02020603050405020304" pitchFamily="18" charset="0"/>
                <a:cs typeface="Times New Roman" panose="02020603050405020304" pitchFamily="18" charset="0"/>
              </a:rPr>
              <a:t> the few results of interest to companies beyond the restricted circle of scientists...</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7840E8A-354D-29F9-A121-A59C245EB2E1}"/>
              </a:ext>
            </a:extLst>
          </p:cNvPr>
          <p:cNvSpPr>
            <a:spLocks noGrp="1"/>
          </p:cNvSpPr>
          <p:nvPr>
            <p:ph type="sldNum" sz="quarter" idx="12"/>
          </p:nvPr>
        </p:nvSpPr>
        <p:spPr/>
        <p:txBody>
          <a:bodyPr/>
          <a:lstStyle/>
          <a:p>
            <a:fld id="{998DFC45-BD3F-4318-B8F5-9FDB07D07323}" type="slidenum">
              <a:rPr lang="pt-PT" smtClean="0">
                <a:latin typeface="Times New Roman" panose="02020603050405020304" pitchFamily="18" charset="0"/>
                <a:cs typeface="Times New Roman" panose="02020603050405020304" pitchFamily="18" charset="0"/>
              </a:rPr>
              <a:t>5</a:t>
            </a:fld>
            <a:endParaRPr lang="pt-P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4622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6C38238-5B6E-6747-B2DC-DD889BCB7BF7}"/>
              </a:ext>
            </a:extLst>
          </p:cNvPr>
          <p:cNvSpPr>
            <a:spLocks noGrp="1"/>
          </p:cNvSpPr>
          <p:nvPr>
            <p:ph type="title"/>
          </p:nvPr>
        </p:nvSpPr>
        <p:spPr>
          <a:xfrm>
            <a:off x="1148021" y="294538"/>
            <a:ext cx="9895951" cy="1033669"/>
          </a:xfrm>
        </p:spPr>
        <p:txBody>
          <a:bodyPr>
            <a:normAutofit/>
          </a:bodyPr>
          <a:lstStyle/>
          <a:p>
            <a:pPr algn="ctr"/>
            <a:r>
              <a:rPr lang="en-US" sz="3600" dirty="0">
                <a:solidFill>
                  <a:srgbClr val="FFFFFF"/>
                </a:solidFill>
                <a:latin typeface="Times New Roman" panose="02020603050405020304" pitchFamily="18" charset="0"/>
                <a:cs typeface="Times New Roman" panose="02020603050405020304" pitchFamily="18" charset="0"/>
              </a:rPr>
              <a:t>Relevance and usefulness of knowledge</a:t>
            </a:r>
            <a:endParaRPr lang="pt-PT" sz="3600" dirty="0">
              <a:solidFill>
                <a:srgbClr val="FFFFFF"/>
              </a:solidFill>
              <a:latin typeface="Times New Roman" panose="02020603050405020304" pitchFamily="18" charset="0"/>
              <a:cs typeface="Times New Roman" panose="02020603050405020304" pitchFamily="18" charset="0"/>
            </a:endParaRPr>
          </a:p>
        </p:txBody>
      </p:sp>
      <p:sp>
        <p:nvSpPr>
          <p:cNvPr id="3" name="Marcador de Posição de Conteúdo 2">
            <a:extLst>
              <a:ext uri="{FF2B5EF4-FFF2-40B4-BE49-F238E27FC236}">
                <a16:creationId xmlns:a16="http://schemas.microsoft.com/office/drawing/2014/main" id="{911181EF-C4D6-1654-EB63-F924587F581D}"/>
              </a:ext>
            </a:extLst>
          </p:cNvPr>
          <p:cNvSpPr>
            <a:spLocks noGrp="1"/>
          </p:cNvSpPr>
          <p:nvPr>
            <p:ph idx="1"/>
          </p:nvPr>
        </p:nvSpPr>
        <p:spPr>
          <a:xfrm>
            <a:off x="1233982" y="1756467"/>
            <a:ext cx="9724031" cy="4806995"/>
          </a:xfrm>
        </p:spPr>
        <p:txBody>
          <a:bodyPr anchor="ctr">
            <a:noAutofit/>
          </a:bodyPr>
          <a:lstStyle/>
          <a:p>
            <a:pPr marL="0" indent="0">
              <a:buNone/>
            </a:pPr>
            <a:r>
              <a:rPr lang="en-GB" sz="2000" b="1" dirty="0">
                <a:latin typeface="Times New Roman" panose="02020603050405020304" pitchFamily="18" charset="0"/>
                <a:cs typeface="Times New Roman" panose="02020603050405020304" pitchFamily="18" charset="0"/>
              </a:rPr>
              <a:t>To develop scientific knowledge</a:t>
            </a:r>
            <a:r>
              <a:rPr lang="en-GB" sz="2000" dirty="0">
                <a:latin typeface="Times New Roman" panose="02020603050405020304" pitchFamily="18" charset="0"/>
                <a:cs typeface="Times New Roman" panose="02020603050405020304" pitchFamily="18" charset="0"/>
              </a:rPr>
              <a:t>, whatever the discipline, </a:t>
            </a:r>
            <a:r>
              <a:rPr lang="en-GB" sz="2000" b="1" dirty="0">
                <a:latin typeface="Times New Roman" panose="02020603050405020304" pitchFamily="18" charset="0"/>
                <a:cs typeface="Times New Roman" panose="02020603050405020304" pitchFamily="18" charset="0"/>
              </a:rPr>
              <a:t>the researcher's sole objective must be precisely knowledge and nothing else</a:t>
            </a:r>
            <a:r>
              <a:rPr lang="en-US" sz="2000" dirty="0">
                <a:latin typeface="Times New Roman" panose="02020603050405020304" pitchFamily="18" charset="0"/>
                <a:cs typeface="Times New Roman" panose="02020603050405020304" pitchFamily="18" charset="0"/>
              </a:rPr>
              <a:t> (Vicari,2013).</a:t>
            </a:r>
          </a:p>
          <a:p>
            <a:pPr marL="0" indent="0">
              <a:buNone/>
            </a:pPr>
            <a:endParaRPr lang="en-US" sz="2000" b="1" dirty="0">
              <a:latin typeface="Times New Roman" panose="02020603050405020304" pitchFamily="18" charset="0"/>
              <a:cs typeface="Times New Roman" panose="02020603050405020304" pitchFamily="18" charset="0"/>
            </a:endParaRPr>
          </a:p>
          <a:p>
            <a:pPr marL="0" indent="0">
              <a:buNone/>
            </a:pPr>
            <a:r>
              <a:rPr lang="en-GB" sz="2000" b="1" dirty="0">
                <a:latin typeface="Times New Roman" panose="02020603050405020304" pitchFamily="18" charset="0"/>
                <a:cs typeface="Times New Roman" panose="02020603050405020304" pitchFamily="18" charset="0"/>
              </a:rPr>
              <a:t>Knowledge develops from the curiosity/intellectual freedom </a:t>
            </a:r>
            <a:r>
              <a:rPr lang="en-GB" sz="2000" dirty="0">
                <a:latin typeface="Times New Roman" panose="02020603050405020304" pitchFamily="18" charset="0"/>
                <a:cs typeface="Times New Roman" panose="02020603050405020304" pitchFamily="18" charset="0"/>
              </a:rPr>
              <a:t>of the individual who wants to go beyond the limits of what is already known (</a:t>
            </a:r>
            <a:r>
              <a:rPr lang="en-GB" sz="2000" dirty="0" err="1">
                <a:latin typeface="Times New Roman" panose="02020603050405020304" pitchFamily="18" charset="0"/>
                <a:cs typeface="Times New Roman" panose="02020603050405020304" pitchFamily="18" charset="0"/>
              </a:rPr>
              <a:t>Vicari</a:t>
            </a:r>
            <a:r>
              <a:rPr lang="en-GB" sz="2000" dirty="0">
                <a:latin typeface="Times New Roman" panose="02020603050405020304" pitchFamily="18" charset="0"/>
                <a:cs typeface="Times New Roman" panose="02020603050405020304" pitchFamily="18" charset="0"/>
              </a:rPr>
              <a:t>, 2013).</a:t>
            </a:r>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dirty="0">
                <a:latin typeface="Times New Roman" panose="02020603050405020304" pitchFamily="18" charset="0"/>
                <a:cs typeface="Times New Roman" panose="02020603050405020304" pitchFamily="18" charset="0"/>
              </a:rPr>
              <a:t>Universities and the scientific community are separate from other social institutions to ensure freedom</a:t>
            </a:r>
            <a:r>
              <a:rPr lang="en-US" sz="2000" b="1" dirty="0">
                <a:latin typeface="Times New Roman" panose="02020603050405020304" pitchFamily="18" charset="0"/>
                <a:cs typeface="Times New Roman" panose="02020603050405020304" pitchFamily="18" charset="0"/>
              </a:rPr>
              <a:t>, without which true knowledge would not be produced </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Polany</a:t>
            </a:r>
            <a:r>
              <a:rPr lang="en-US" sz="2000" dirty="0">
                <a:latin typeface="Times New Roman" panose="02020603050405020304" pitchFamily="18" charset="0"/>
                <a:cs typeface="Times New Roman" panose="02020603050405020304" pitchFamily="18" charset="0"/>
              </a:rPr>
              <a:t>, 1951).</a:t>
            </a:r>
            <a:endParaRPr lang="pt-PT" sz="2000" dirty="0">
              <a:latin typeface="Times New Roman" panose="02020603050405020304" pitchFamily="18" charset="0"/>
              <a:cs typeface="Times New Roman" panose="02020603050405020304" pitchFamily="18" charset="0"/>
            </a:endParaRPr>
          </a:p>
          <a:p>
            <a:pPr marL="0" indent="0">
              <a:buNone/>
            </a:pPr>
            <a:endParaRPr lang="en-US" sz="2000" dirty="0">
              <a:latin typeface="Times New Roman" panose="02020603050405020304" pitchFamily="18" charset="0"/>
              <a:cs typeface="Times New Roman" panose="02020603050405020304" pitchFamily="18" charset="0"/>
            </a:endParaRPr>
          </a:p>
          <a:p>
            <a:pPr marL="0" indent="0">
              <a:buNone/>
            </a:pPr>
            <a:r>
              <a:rPr lang="en-US" sz="2000" b="1" dirty="0">
                <a:latin typeface="Times New Roman" panose="02020603050405020304" pitchFamily="18" charset="0"/>
                <a:cs typeface="Times New Roman" panose="02020603050405020304" pitchFamily="18" charset="0"/>
              </a:rPr>
              <a:t>The starting point for the development of knowledge is not in how it is to be used</a:t>
            </a:r>
            <a:r>
              <a:rPr lang="en-US" sz="2000" dirty="0">
                <a:latin typeface="Times New Roman" panose="02020603050405020304" pitchFamily="18" charset="0"/>
                <a:cs typeface="Times New Roman" panose="02020603050405020304" pitchFamily="18" charset="0"/>
              </a:rPr>
              <a:t>, but in the ability to abstract, to ‘play’ intellectually (Vicari,2013).</a:t>
            </a:r>
          </a:p>
        </p:txBody>
      </p:sp>
      <p:sp>
        <p:nvSpPr>
          <p:cNvPr id="4" name="Slide Number Placeholder 3">
            <a:extLst>
              <a:ext uri="{FF2B5EF4-FFF2-40B4-BE49-F238E27FC236}">
                <a16:creationId xmlns:a16="http://schemas.microsoft.com/office/drawing/2014/main" id="{77840E8A-354D-29F9-A121-A59C245EB2E1}"/>
              </a:ext>
            </a:extLst>
          </p:cNvPr>
          <p:cNvSpPr>
            <a:spLocks noGrp="1"/>
          </p:cNvSpPr>
          <p:nvPr>
            <p:ph type="sldNum" sz="quarter" idx="12"/>
          </p:nvPr>
        </p:nvSpPr>
        <p:spPr/>
        <p:txBody>
          <a:bodyPr/>
          <a:lstStyle/>
          <a:p>
            <a:fld id="{998DFC45-BD3F-4318-B8F5-9FDB07D07323}" type="slidenum">
              <a:rPr lang="pt-PT" smtClean="0">
                <a:latin typeface="Times New Roman" panose="02020603050405020304" pitchFamily="18" charset="0"/>
                <a:cs typeface="Times New Roman" panose="02020603050405020304" pitchFamily="18" charset="0"/>
              </a:rPr>
              <a:t>6</a:t>
            </a:fld>
            <a:endParaRPr lang="pt-P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1747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6C38238-5B6E-6747-B2DC-DD889BCB7BF7}"/>
              </a:ext>
            </a:extLst>
          </p:cNvPr>
          <p:cNvSpPr>
            <a:spLocks noGrp="1"/>
          </p:cNvSpPr>
          <p:nvPr>
            <p:ph type="title"/>
          </p:nvPr>
        </p:nvSpPr>
        <p:spPr>
          <a:xfrm>
            <a:off x="1148021" y="294538"/>
            <a:ext cx="9895951" cy="1033669"/>
          </a:xfrm>
        </p:spPr>
        <p:txBody>
          <a:bodyPr>
            <a:normAutofit/>
          </a:bodyPr>
          <a:lstStyle/>
          <a:p>
            <a:pPr algn="ctr"/>
            <a:r>
              <a:rPr lang="en-US" sz="3600" dirty="0">
                <a:solidFill>
                  <a:srgbClr val="FFFFFF"/>
                </a:solidFill>
                <a:latin typeface="Times New Roman" panose="02020603050405020304" pitchFamily="18" charset="0"/>
                <a:cs typeface="Times New Roman" panose="02020603050405020304" pitchFamily="18" charset="0"/>
              </a:rPr>
              <a:t>Relevance and usefulness of knowledge</a:t>
            </a:r>
            <a:endParaRPr lang="pt-PT" sz="3600" dirty="0">
              <a:solidFill>
                <a:srgbClr val="FFFFFF"/>
              </a:solidFill>
              <a:latin typeface="Times New Roman" panose="02020603050405020304" pitchFamily="18" charset="0"/>
              <a:cs typeface="Times New Roman" panose="02020603050405020304" pitchFamily="18" charset="0"/>
            </a:endParaRPr>
          </a:p>
        </p:txBody>
      </p:sp>
      <p:sp>
        <p:nvSpPr>
          <p:cNvPr id="3" name="Marcador de Posição de Conteúdo 2">
            <a:extLst>
              <a:ext uri="{FF2B5EF4-FFF2-40B4-BE49-F238E27FC236}">
                <a16:creationId xmlns:a16="http://schemas.microsoft.com/office/drawing/2014/main" id="{911181EF-C4D6-1654-EB63-F924587F581D}"/>
              </a:ext>
            </a:extLst>
          </p:cNvPr>
          <p:cNvSpPr>
            <a:spLocks noGrp="1"/>
          </p:cNvSpPr>
          <p:nvPr>
            <p:ph idx="1"/>
          </p:nvPr>
        </p:nvSpPr>
        <p:spPr>
          <a:xfrm>
            <a:off x="1233982" y="1756467"/>
            <a:ext cx="9724031" cy="4806995"/>
          </a:xfrm>
        </p:spPr>
        <p:txBody>
          <a:bodyPr anchor="ctr">
            <a:noAutofit/>
          </a:bodyPr>
          <a:lstStyle/>
          <a:p>
            <a:pPr marL="0" indent="0" algn="just">
              <a:buNone/>
            </a:pPr>
            <a:r>
              <a:rPr lang="en-GB" sz="2000" b="1" dirty="0">
                <a:latin typeface="Times New Roman" panose="02020603050405020304" pitchFamily="18" charset="0"/>
                <a:cs typeface="Times New Roman" panose="02020603050405020304" pitchFamily="18" charset="0"/>
              </a:rPr>
              <a:t>Theories and methods are essential elements of the scientific system. </a:t>
            </a:r>
            <a:r>
              <a:rPr lang="en-GB" sz="2000" dirty="0">
                <a:latin typeface="Times New Roman" panose="02020603050405020304" pitchFamily="18" charset="0"/>
                <a:cs typeface="Times New Roman" panose="02020603050405020304" pitchFamily="18" charset="0"/>
              </a:rPr>
              <a:t>Researchers are fundamentally interested in </a:t>
            </a:r>
            <a:r>
              <a:rPr lang="en-GB" sz="2000" b="1" dirty="0">
                <a:latin typeface="Times New Roman" panose="02020603050405020304" pitchFamily="18" charset="0"/>
                <a:cs typeface="Times New Roman" panose="02020603050405020304" pitchFamily="18" charset="0"/>
              </a:rPr>
              <a:t>the methodological rigor </a:t>
            </a:r>
            <a:r>
              <a:rPr lang="en-GB" sz="2000" dirty="0">
                <a:latin typeface="Times New Roman" panose="02020603050405020304" pitchFamily="18" charset="0"/>
                <a:cs typeface="Times New Roman" panose="02020603050405020304" pitchFamily="18" charset="0"/>
              </a:rPr>
              <a:t>of scientific evidence, </a:t>
            </a:r>
            <a:r>
              <a:rPr lang="en-GB" sz="2000" b="1" dirty="0">
                <a:latin typeface="Times New Roman" panose="02020603050405020304" pitchFamily="18" charset="0"/>
                <a:cs typeface="Times New Roman" panose="02020603050405020304" pitchFamily="18" charset="0"/>
              </a:rPr>
              <a:t>to the detriment of its relevance to business and entrepreneurial realities </a:t>
            </a:r>
            <a:r>
              <a:rPr lang="en-GB" sz="2000" dirty="0">
                <a:latin typeface="Times New Roman" panose="02020603050405020304" pitchFamily="18" charset="0"/>
                <a:cs typeface="Times New Roman" panose="02020603050405020304" pitchFamily="18" charset="0"/>
              </a:rPr>
              <a:t>(</a:t>
            </a:r>
            <a:r>
              <a:rPr lang="en-GB" sz="2000" dirty="0" err="1">
                <a:latin typeface="Times New Roman" panose="02020603050405020304" pitchFamily="18" charset="0"/>
                <a:cs typeface="Times New Roman" panose="02020603050405020304" pitchFamily="18" charset="0"/>
              </a:rPr>
              <a:t>Vicari</a:t>
            </a:r>
            <a:r>
              <a:rPr lang="en-GB" sz="2000" dirty="0">
                <a:latin typeface="Times New Roman" panose="02020603050405020304" pitchFamily="18" charset="0"/>
                <a:cs typeface="Times New Roman" panose="02020603050405020304" pitchFamily="18" charset="0"/>
              </a:rPr>
              <a:t>, 2013).</a:t>
            </a:r>
            <a:endParaRPr lang="en-US" sz="2000" dirty="0">
              <a:latin typeface="Times New Roman" panose="02020603050405020304" pitchFamily="18" charset="0"/>
              <a:cs typeface="Times New Roman" panose="02020603050405020304" pitchFamily="18" charset="0"/>
            </a:endParaRP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US" sz="2000" dirty="0">
                <a:latin typeface="Times New Roman" panose="02020603050405020304" pitchFamily="18" charset="0"/>
                <a:cs typeface="Times New Roman" panose="02020603050405020304" pitchFamily="18" charset="0"/>
              </a:rPr>
              <a:t>In the management field, </a:t>
            </a:r>
            <a:r>
              <a:rPr lang="en-US" sz="2000" b="1" dirty="0">
                <a:latin typeface="Times New Roman" panose="02020603050405020304" pitchFamily="18" charset="0"/>
                <a:cs typeface="Times New Roman" panose="02020603050405020304" pitchFamily="18" charset="0"/>
              </a:rPr>
              <a:t>the academic system is also closed</a:t>
            </a:r>
            <a:r>
              <a:rPr lang="en-US" sz="2000" dirty="0">
                <a:latin typeface="Times New Roman" panose="02020603050405020304" pitchFamily="18" charset="0"/>
                <a:cs typeface="Times New Roman" panose="02020603050405020304" pitchFamily="18" charset="0"/>
              </a:rPr>
              <a:t>, dominated by the mechanism of publishing in high prestige journals </a:t>
            </a:r>
            <a:r>
              <a:rPr lang="en-US" sz="2000" b="1" dirty="0">
                <a:latin typeface="Times New Roman" panose="02020603050405020304" pitchFamily="18" charset="0"/>
                <a:cs typeface="Times New Roman" panose="02020603050405020304" pitchFamily="18" charset="0"/>
              </a:rPr>
              <a:t>demanding theory and facts </a:t>
            </a:r>
            <a:r>
              <a:rPr lang="en-US" sz="2000" dirty="0">
                <a:latin typeface="Times New Roman" panose="02020603050405020304" pitchFamily="18" charset="0"/>
                <a:cs typeface="Times New Roman" panose="02020603050405020304" pitchFamily="18" charset="0"/>
              </a:rPr>
              <a:t>(Hambrick, 2007; Pfeffer, 2009).</a:t>
            </a: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GB" sz="2000" dirty="0">
                <a:latin typeface="Times New Roman" panose="02020603050405020304" pitchFamily="18" charset="0"/>
                <a:cs typeface="Times New Roman" panose="02020603050405020304" pitchFamily="18" charset="0"/>
              </a:rPr>
              <a:t>From the point of view of social systems theory</a:t>
            </a:r>
            <a:r>
              <a:rPr lang="en-GB" sz="2000" b="1" dirty="0">
                <a:latin typeface="Times New Roman" panose="02020603050405020304" pitchFamily="18" charset="0"/>
                <a:cs typeface="Times New Roman" panose="02020603050405020304" pitchFamily="18" charset="0"/>
              </a:rPr>
              <a:t>, individuals must develop their own internal language, based on specific rules, methods and mechanisms</a:t>
            </a:r>
            <a:r>
              <a:rPr lang="en-GB" sz="2000" dirty="0">
                <a:latin typeface="Times New Roman" panose="02020603050405020304" pitchFamily="18" charset="0"/>
                <a:cs typeface="Times New Roman" panose="02020603050405020304" pitchFamily="18" charset="0"/>
              </a:rPr>
              <a:t> that are not influenced by other domains (</a:t>
            </a:r>
            <a:r>
              <a:rPr lang="en-GB" sz="2000" dirty="0" err="1">
                <a:latin typeface="Times New Roman" panose="02020603050405020304" pitchFamily="18" charset="0"/>
                <a:cs typeface="Times New Roman" panose="02020603050405020304" pitchFamily="18" charset="0"/>
              </a:rPr>
              <a:t>Luhmann</a:t>
            </a:r>
            <a:r>
              <a:rPr lang="en-GB" sz="2000" dirty="0">
                <a:latin typeface="Times New Roman" panose="02020603050405020304" pitchFamily="18" charset="0"/>
                <a:cs typeface="Times New Roman" panose="02020603050405020304" pitchFamily="18" charset="0"/>
              </a:rPr>
              <a:t>, 1995).</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7840E8A-354D-29F9-A121-A59C245EB2E1}"/>
              </a:ext>
            </a:extLst>
          </p:cNvPr>
          <p:cNvSpPr>
            <a:spLocks noGrp="1"/>
          </p:cNvSpPr>
          <p:nvPr>
            <p:ph type="sldNum" sz="quarter" idx="12"/>
          </p:nvPr>
        </p:nvSpPr>
        <p:spPr/>
        <p:txBody>
          <a:bodyPr/>
          <a:lstStyle/>
          <a:p>
            <a:fld id="{998DFC45-BD3F-4318-B8F5-9FDB07D07323}" type="slidenum">
              <a:rPr lang="pt-PT" smtClean="0">
                <a:latin typeface="Times New Roman" panose="02020603050405020304" pitchFamily="18" charset="0"/>
                <a:cs typeface="Times New Roman" panose="02020603050405020304" pitchFamily="18" charset="0"/>
              </a:rPr>
              <a:t>7</a:t>
            </a:fld>
            <a:endParaRPr lang="pt-P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23365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12192001"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55521" y="-1720"/>
            <a:ext cx="1175004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6054" y="-1291"/>
            <a:ext cx="3608179"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6059728" y="779270"/>
            <a:ext cx="4967533" cy="4988390"/>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ECB65068-4A5A-E0A2-35D6-8CB9F71E3326}"/>
              </a:ext>
            </a:extLst>
          </p:cNvPr>
          <p:cNvSpPr>
            <a:spLocks noGrp="1"/>
          </p:cNvSpPr>
          <p:nvPr>
            <p:ph type="title"/>
          </p:nvPr>
        </p:nvSpPr>
        <p:spPr>
          <a:xfrm>
            <a:off x="1259987" y="2378734"/>
            <a:ext cx="6528978" cy="2077055"/>
          </a:xfrm>
        </p:spPr>
        <p:txBody>
          <a:bodyPr vert="horz" lIns="91440" tIns="45720" rIns="91440" bIns="45720" rtlCol="0" anchor="b">
            <a:normAutofit/>
          </a:bodyPr>
          <a:lstStyle/>
          <a:p>
            <a:r>
              <a:rPr lang="en-US" sz="3600" i="1" dirty="0">
                <a:solidFill>
                  <a:schemeClr val="bg1"/>
                </a:solidFill>
                <a:latin typeface="Times New Roman" panose="02020603050405020304" pitchFamily="18" charset="0"/>
                <a:cs typeface="Times New Roman" panose="02020603050405020304" pitchFamily="18" charset="0"/>
              </a:rPr>
              <a:t>Is therefore “closure” necessary for the functioning of the scientific system, also in the management field?</a:t>
            </a:r>
            <a:endParaRPr lang="pt-PT" sz="3600" i="1" dirty="0">
              <a:solidFill>
                <a:schemeClr val="bg1"/>
              </a:solidFill>
              <a:latin typeface="Times New Roman" panose="02020603050405020304" pitchFamily="18" charset="0"/>
              <a:cs typeface="Times New Roman" panose="02020603050405020304" pitchFamily="18" charset="0"/>
            </a:endParaRPr>
          </a:p>
        </p:txBody>
      </p:sp>
      <p:sp>
        <p:nvSpPr>
          <p:cNvPr id="30" name="Rectangle 29">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314" y="4480038"/>
            <a:ext cx="12179371"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6967085" y="1632660"/>
            <a:ext cx="6857572" cy="3592258"/>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a:extLst>
              <a:ext uri="{FF2B5EF4-FFF2-40B4-BE49-F238E27FC236}">
                <a16:creationId xmlns:a16="http://schemas.microsoft.com/office/drawing/2014/main" id="{EFE666AD-0D0B-489F-365A-C66AC25CE12A}"/>
              </a:ext>
            </a:extLst>
          </p:cNvPr>
          <p:cNvSpPr>
            <a:spLocks noGrp="1"/>
          </p:cNvSpPr>
          <p:nvPr>
            <p:ph type="sldNum" sz="quarter" idx="12"/>
          </p:nvPr>
        </p:nvSpPr>
        <p:spPr/>
        <p:txBody>
          <a:bodyPr/>
          <a:lstStyle/>
          <a:p>
            <a:fld id="{998DFC45-BD3F-4318-B8F5-9FDB07D07323}" type="slidenum">
              <a:rPr lang="pt-PT" smtClean="0">
                <a:solidFill>
                  <a:schemeClr val="bg1"/>
                </a:solidFill>
                <a:latin typeface="Times New Roman" panose="02020603050405020304" pitchFamily="18" charset="0"/>
                <a:cs typeface="Times New Roman" panose="02020603050405020304" pitchFamily="18" charset="0"/>
              </a:rPr>
              <a:t>8</a:t>
            </a:fld>
            <a:endParaRPr lang="pt-PT">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30922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6C38238-5B6E-6747-B2DC-DD889BCB7BF7}"/>
              </a:ext>
            </a:extLst>
          </p:cNvPr>
          <p:cNvSpPr>
            <a:spLocks noGrp="1"/>
          </p:cNvSpPr>
          <p:nvPr>
            <p:ph type="title"/>
          </p:nvPr>
        </p:nvSpPr>
        <p:spPr>
          <a:xfrm>
            <a:off x="1148021" y="294538"/>
            <a:ext cx="9895951" cy="1033669"/>
          </a:xfrm>
        </p:spPr>
        <p:txBody>
          <a:bodyPr>
            <a:normAutofit/>
          </a:bodyPr>
          <a:lstStyle/>
          <a:p>
            <a:pPr algn="ctr"/>
            <a:r>
              <a:rPr lang="pt-PT" sz="3600" dirty="0" err="1">
                <a:solidFill>
                  <a:srgbClr val="FFFFFF"/>
                </a:solidFill>
                <a:latin typeface="Times New Roman" panose="02020603050405020304" pitchFamily="18" charset="0"/>
                <a:cs typeface="Times New Roman" panose="02020603050405020304" pitchFamily="18" charset="0"/>
              </a:rPr>
              <a:t>An</a:t>
            </a:r>
            <a:r>
              <a:rPr lang="pt-PT" sz="3600" dirty="0">
                <a:solidFill>
                  <a:srgbClr val="FFFFFF"/>
                </a:solidFill>
                <a:latin typeface="Times New Roman" panose="02020603050405020304" pitchFamily="18" charset="0"/>
                <a:cs typeface="Times New Roman" panose="02020603050405020304" pitchFamily="18" charset="0"/>
              </a:rPr>
              <a:t> </a:t>
            </a:r>
            <a:r>
              <a:rPr lang="pt-PT" sz="3600" dirty="0" err="1">
                <a:solidFill>
                  <a:srgbClr val="FFFFFF"/>
                </a:solidFill>
                <a:latin typeface="Times New Roman" panose="02020603050405020304" pitchFamily="18" charset="0"/>
                <a:cs typeface="Times New Roman" panose="02020603050405020304" pitchFamily="18" charset="0"/>
              </a:rPr>
              <a:t>unbridgeable</a:t>
            </a:r>
            <a:r>
              <a:rPr lang="pt-PT" sz="3600" dirty="0">
                <a:solidFill>
                  <a:srgbClr val="FFFFFF"/>
                </a:solidFill>
                <a:latin typeface="Times New Roman" panose="02020603050405020304" pitchFamily="18" charset="0"/>
                <a:cs typeface="Times New Roman" panose="02020603050405020304" pitchFamily="18" charset="0"/>
              </a:rPr>
              <a:t> gap?</a:t>
            </a:r>
          </a:p>
        </p:txBody>
      </p:sp>
      <p:sp>
        <p:nvSpPr>
          <p:cNvPr id="3" name="Marcador de Posição de Conteúdo 2">
            <a:extLst>
              <a:ext uri="{FF2B5EF4-FFF2-40B4-BE49-F238E27FC236}">
                <a16:creationId xmlns:a16="http://schemas.microsoft.com/office/drawing/2014/main" id="{911181EF-C4D6-1654-EB63-F924587F581D}"/>
              </a:ext>
            </a:extLst>
          </p:cNvPr>
          <p:cNvSpPr>
            <a:spLocks noGrp="1"/>
          </p:cNvSpPr>
          <p:nvPr>
            <p:ph idx="1"/>
          </p:nvPr>
        </p:nvSpPr>
        <p:spPr>
          <a:xfrm>
            <a:off x="1463657" y="1892790"/>
            <a:ext cx="9724031" cy="4194335"/>
          </a:xfrm>
        </p:spPr>
        <p:txBody>
          <a:bodyPr anchor="ctr">
            <a:noAutofit/>
          </a:bodyPr>
          <a:lstStyle/>
          <a:p>
            <a:pPr marL="0" indent="0" algn="just">
              <a:buNone/>
            </a:pPr>
            <a:r>
              <a:rPr lang="en-US" sz="2000" dirty="0">
                <a:latin typeface="Times New Roman" panose="02020603050405020304" pitchFamily="18" charset="0"/>
                <a:cs typeface="Times New Roman" panose="02020603050405020304" pitchFamily="18" charset="0"/>
              </a:rPr>
              <a:t>For </a:t>
            </a:r>
            <a:r>
              <a:rPr lang="en-US" sz="2000" dirty="0" err="1">
                <a:latin typeface="Times New Roman" panose="02020603050405020304" pitchFamily="18" charset="0"/>
                <a:cs typeface="Times New Roman" panose="02020603050405020304" pitchFamily="18" charset="0"/>
              </a:rPr>
              <a:t>Vicari</a:t>
            </a:r>
            <a:r>
              <a:rPr lang="en-US" sz="2000" dirty="0">
                <a:latin typeface="Times New Roman" panose="02020603050405020304" pitchFamily="18" charset="0"/>
                <a:cs typeface="Times New Roman" panose="02020603050405020304" pitchFamily="18" charset="0"/>
              </a:rPr>
              <a:t> (2013), the gap can be bridged, the scientific system in the management field can be ‘disrupted’, </a:t>
            </a:r>
            <a:r>
              <a:rPr lang="en-US" sz="2000" b="1" dirty="0">
                <a:latin typeface="Times New Roman" panose="02020603050405020304" pitchFamily="18" charset="0"/>
                <a:cs typeface="Times New Roman" panose="02020603050405020304" pitchFamily="18" charset="0"/>
              </a:rPr>
              <a:t>exactly as happened in medicine</a:t>
            </a:r>
            <a:r>
              <a:rPr lang="en-US" sz="2000" dirty="0">
                <a:latin typeface="Times New Roman" panose="02020603050405020304" pitchFamily="18" charset="0"/>
                <a:cs typeface="Times New Roman" panose="02020603050405020304" pitchFamily="18" charset="0"/>
              </a:rPr>
              <a:t>.</a:t>
            </a:r>
            <a:r>
              <a:rPr lang="en-GB" sz="2000" dirty="0">
                <a:latin typeface="Times New Roman" panose="02020603050405020304" pitchFamily="18" charset="0"/>
                <a:cs typeface="Times New Roman" panose="02020603050405020304" pitchFamily="18" charset="0"/>
              </a:rPr>
              <a:t> Thus, the two worlds can only communicate </a:t>
            </a:r>
            <a:r>
              <a:rPr lang="en-GB" sz="2000" b="1" dirty="0">
                <a:latin typeface="Times New Roman" panose="02020603050405020304" pitchFamily="18" charset="0"/>
                <a:cs typeface="Times New Roman" panose="02020603050405020304" pitchFamily="18" charset="0"/>
              </a:rPr>
              <a:t>when there is a need</a:t>
            </a:r>
            <a:r>
              <a:rPr lang="en-US" sz="2000" b="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a disruption.</a:t>
            </a:r>
          </a:p>
          <a:p>
            <a:pPr marL="0" indent="0" algn="just">
              <a:buNone/>
            </a:pPr>
            <a:endParaRPr lang="en-US" sz="2000" dirty="0">
              <a:latin typeface="Times New Roman" panose="02020603050405020304" pitchFamily="18" charset="0"/>
              <a:cs typeface="Times New Roman" panose="02020603050405020304" pitchFamily="18" charset="0"/>
            </a:endParaRPr>
          </a:p>
          <a:p>
            <a:pPr marL="0" indent="0" algn="just">
              <a:buNone/>
            </a:pPr>
            <a:r>
              <a:rPr lang="en-GB" sz="2000" dirty="0">
                <a:latin typeface="Times New Roman" panose="02020603050405020304" pitchFamily="18" charset="0"/>
                <a:cs typeface="Times New Roman" panose="02020603050405020304" pitchFamily="18" charset="0"/>
              </a:rPr>
              <a:t>Today, physicians and surgeons are linked to the results of science, </a:t>
            </a:r>
            <a:r>
              <a:rPr lang="en-GB" sz="2000" b="1" dirty="0">
                <a:latin typeface="Times New Roman" panose="02020603050405020304" pitchFamily="18" charset="0"/>
                <a:cs typeface="Times New Roman" panose="02020603050405020304" pitchFamily="18" charset="0"/>
              </a:rPr>
              <a:t>many medical discoveries are immediately transformed into new therapeutic practices </a:t>
            </a:r>
            <a:r>
              <a:rPr lang="en-GB" sz="2000" dirty="0">
                <a:latin typeface="Times New Roman" panose="02020603050405020304" pitchFamily="18" charset="0"/>
                <a:cs typeface="Times New Roman" panose="02020603050405020304" pitchFamily="18" charset="0"/>
              </a:rPr>
              <a:t>(</a:t>
            </a:r>
            <a:r>
              <a:rPr lang="en-GB" sz="2000" dirty="0" err="1">
                <a:latin typeface="Times New Roman" panose="02020603050405020304" pitchFamily="18" charset="0"/>
                <a:cs typeface="Times New Roman" panose="02020603050405020304" pitchFamily="18" charset="0"/>
              </a:rPr>
              <a:t>Vicari</a:t>
            </a:r>
            <a:r>
              <a:rPr lang="en-GB" sz="2000" dirty="0">
                <a:latin typeface="Times New Roman" panose="02020603050405020304" pitchFamily="18" charset="0"/>
                <a:cs typeface="Times New Roman" panose="02020603050405020304" pitchFamily="18" charset="0"/>
              </a:rPr>
              <a:t>, 2013).</a:t>
            </a:r>
            <a:endParaRPr lang="en-US" sz="2000" dirty="0">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7840E8A-354D-29F9-A121-A59C245EB2E1}"/>
              </a:ext>
            </a:extLst>
          </p:cNvPr>
          <p:cNvSpPr>
            <a:spLocks noGrp="1"/>
          </p:cNvSpPr>
          <p:nvPr>
            <p:ph type="sldNum" sz="quarter" idx="12"/>
          </p:nvPr>
        </p:nvSpPr>
        <p:spPr/>
        <p:txBody>
          <a:bodyPr/>
          <a:lstStyle/>
          <a:p>
            <a:fld id="{998DFC45-BD3F-4318-B8F5-9FDB07D07323}" type="slidenum">
              <a:rPr lang="pt-PT" smtClean="0">
                <a:latin typeface="Times New Roman" panose="02020603050405020304" pitchFamily="18" charset="0"/>
                <a:cs typeface="Times New Roman" panose="02020603050405020304" pitchFamily="18" charset="0"/>
              </a:rPr>
              <a:t>9</a:t>
            </a:fld>
            <a:endParaRPr lang="pt-P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5254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3143</TotalTime>
  <Words>1755</Words>
  <Application>Microsoft Office PowerPoint</Application>
  <PresentationFormat>Widescreen</PresentationFormat>
  <Paragraphs>135</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Times New Roman</vt:lpstr>
      <vt:lpstr>Tema do Office</vt:lpstr>
      <vt:lpstr>A Question of Relevance in Management Research   Salvatore Vicari, European Management Review, Vol. 10, 173–181 (2013) </vt:lpstr>
      <vt:lpstr>We have a problem</vt:lpstr>
      <vt:lpstr>We have a problem</vt:lpstr>
      <vt:lpstr>Do we have a problem?</vt:lpstr>
      <vt:lpstr>The origin of the gap between relevance and rigor</vt:lpstr>
      <vt:lpstr>Relevance and usefulness of knowledge</vt:lpstr>
      <vt:lpstr>Relevance and usefulness of knowledge</vt:lpstr>
      <vt:lpstr>Is therefore “closure” necessary for the functioning of the scientific system, also in the management field?</vt:lpstr>
      <vt:lpstr>An unbridgeable gap?</vt:lpstr>
      <vt:lpstr>PowerPoint Presentation</vt:lpstr>
      <vt:lpstr>The creation of management knowledge: the hypothesis of the cognitive process</vt:lpstr>
      <vt:lpstr>The creation of management knowledge: the hypothesis of the cognitive process</vt:lpstr>
      <vt:lpstr>The creation of management knowledge: the hypothesis of the cognitive process</vt:lpstr>
      <vt:lpstr>The creation of management knowledge: the hypothesis of the cognitive process</vt:lpstr>
      <vt:lpstr>Where does managers’ knowledge come from?</vt:lpstr>
      <vt:lpstr>Where does managers’ knowledge come from?</vt:lpstr>
      <vt:lpstr>Where does managers’ knowledge come from?</vt:lpstr>
      <vt:lpstr>Where does managers’ knowledge come from?</vt:lpstr>
      <vt:lpstr>Where does managers’ knowledge come from?</vt:lpstr>
      <vt:lpstr>A possible collaboration between science and management</vt:lpstr>
      <vt:lpstr>A possible collaboration between science and management</vt:lpstr>
      <vt:lpstr>We all have a problem</vt:lpstr>
      <vt:lpstr>We all have a problem</vt:lpstr>
      <vt:lpstr>Thank you!  Obrigado!</vt:lpstr>
      <vt:lpstr>Bibliography</vt:lpstr>
      <vt:lpstr>Bibliography</vt:lpstr>
      <vt:lpstr>Bibliography</vt:lpstr>
      <vt:lpstr>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Question of Relevance in Management  Research</dc:title>
  <dc:creator>António Coutinho</dc:creator>
  <cp:lastModifiedBy>CARLA CURADO</cp:lastModifiedBy>
  <cp:revision>38</cp:revision>
  <dcterms:created xsi:type="dcterms:W3CDTF">2023-10-01T22:01:08Z</dcterms:created>
  <dcterms:modified xsi:type="dcterms:W3CDTF">2023-10-18T01:43:22Z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b88ec2-a72b-4523-9e84-0458a1764731_Enabled">
    <vt:lpwstr>true</vt:lpwstr>
  </property>
  <property fmtid="{D5CDD505-2E9C-101B-9397-08002B2CF9AE}" pid="3" name="MSIP_Label_41b88ec2-a72b-4523-9e84-0458a1764731_SetDate">
    <vt:lpwstr>2023-10-04T11:49:05Z</vt:lpwstr>
  </property>
  <property fmtid="{D5CDD505-2E9C-101B-9397-08002B2CF9AE}" pid="4" name="MSIP_Label_41b88ec2-a72b-4523-9e84-0458a1764731_Method">
    <vt:lpwstr>Privileged</vt:lpwstr>
  </property>
  <property fmtid="{D5CDD505-2E9C-101B-9397-08002B2CF9AE}" pid="5" name="MSIP_Label_41b88ec2-a72b-4523-9e84-0458a1764731_Name">
    <vt:lpwstr>Public O365</vt:lpwstr>
  </property>
  <property fmtid="{D5CDD505-2E9C-101B-9397-08002B2CF9AE}" pid="6" name="MSIP_Label_41b88ec2-a72b-4523-9e84-0458a1764731_SiteId">
    <vt:lpwstr>35595a02-4d6d-44ac-99e1-f9ab4cd872db</vt:lpwstr>
  </property>
  <property fmtid="{D5CDD505-2E9C-101B-9397-08002B2CF9AE}" pid="7" name="MSIP_Label_41b88ec2-a72b-4523-9e84-0458a1764731_ActionId">
    <vt:lpwstr>16ef03c3-0f65-434c-b0d0-f01134c94dba</vt:lpwstr>
  </property>
  <property fmtid="{D5CDD505-2E9C-101B-9397-08002B2CF9AE}" pid="8" name="MSIP_Label_41b88ec2-a72b-4523-9e84-0458a1764731_ContentBits">
    <vt:lpwstr>0</vt:lpwstr>
  </property>
</Properties>
</file>